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7" r:id="rId5"/>
    <p:sldId id="265" r:id="rId6"/>
    <p:sldId id="259" r:id="rId7"/>
    <p:sldId id="260" r:id="rId8"/>
    <p:sldId id="264" r:id="rId9"/>
    <p:sldId id="268" r:id="rId10"/>
    <p:sldId id="263" r:id="rId11"/>
    <p:sldId id="269" r:id="rId12"/>
    <p:sldId id="271" r:id="rId13"/>
    <p:sldId id="270"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aamloze sectie" id="{E30DA0DA-AB36-4F69-AC57-EBDF785E09E2}">
          <p14:sldIdLst>
            <p14:sldId id="257"/>
            <p14:sldId id="265"/>
            <p14:sldId id="259"/>
            <p14:sldId id="260"/>
            <p14:sldId id="264"/>
            <p14:sldId id="268"/>
            <p14:sldId id="263"/>
            <p14:sldId id="269"/>
            <p14:sldId id="271"/>
            <p14:sldId id="27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38B1855-1B75-4FBE-930C-398BA8C253C6}" styleName="Stijl, thema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Stijl, gemiddeld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Stijl, gemiddeld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Stijl, licht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11-11-2019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92222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11-11-2019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02246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11-11-2019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391158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11-11-2019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786434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11-11-2019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504564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11-11-2019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79258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8A75A6A-2463-4D3E-B008-43ECB7B6FD3E}" type="datetimeFigureOut">
              <a:rPr lang="nl-NL" smtClean="0"/>
              <a:t>11-11-2019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97002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48A75A6A-2463-4D3E-B008-43ECB7B6FD3E}" type="datetimeFigureOut">
              <a:rPr lang="nl-NL" smtClean="0"/>
              <a:t>11-11-2019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928724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8A75A6A-2463-4D3E-B008-43ECB7B6FD3E}" type="datetimeFigureOut">
              <a:rPr lang="nl-NL" smtClean="0"/>
              <a:t>11-11-2019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181378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11-11-2019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60084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11-11-2019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83862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75A6A-2463-4D3E-B008-43ECB7B6FD3E}" type="datetimeFigureOut">
              <a:rPr lang="nl-NL" smtClean="0"/>
              <a:t>11-11-2019</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EDE7C-ABE2-4B4E-ADEE-119C91766B29}" type="slidenum">
              <a:rPr lang="nl-NL" smtClean="0"/>
              <a:t>‹nr.›</a:t>
            </a:fld>
            <a:endParaRPr lang="nl-NL"/>
          </a:p>
        </p:txBody>
      </p:sp>
    </p:spTree>
    <p:extLst>
      <p:ext uri="{BB962C8B-B14F-4D97-AF65-F5344CB8AC3E}">
        <p14:creationId xmlns:p14="http://schemas.microsoft.com/office/powerpoint/2010/main" val="2970136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398252" y="232675"/>
            <a:ext cx="10515600" cy="643655"/>
          </a:xfrm>
        </p:spPr>
        <p:txBody>
          <a:bodyPr>
            <a:normAutofit fontScale="90000"/>
          </a:bodyPr>
          <a:lstStyle/>
          <a:p>
            <a:r>
              <a:rPr lang="nl-NL"/>
              <a:t>IBS De wereld en ik – periode 2</a:t>
            </a:r>
          </a:p>
        </p:txBody>
      </p:sp>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3912" b="16871"/>
          <a:stretch/>
        </p:blipFill>
        <p:spPr>
          <a:xfrm>
            <a:off x="10567193" y="119928"/>
            <a:ext cx="1573213" cy="816428"/>
          </a:xfrm>
        </p:spPr>
      </p:pic>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10245" name="Tekstvak 4"/>
          <p:cNvSpPr txBox="1">
            <a:spLocks noChangeArrowheads="1"/>
          </p:cNvSpPr>
          <p:nvPr/>
        </p:nvSpPr>
        <p:spPr bwMode="auto">
          <a:xfrm>
            <a:off x="608351" y="983729"/>
            <a:ext cx="5401924" cy="3046988"/>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Integrale beroepssituatie</a:t>
            </a:r>
          </a:p>
          <a:p>
            <a:pPr>
              <a:spcBef>
                <a:spcPct val="0"/>
              </a:spcBef>
              <a:buNone/>
            </a:pPr>
            <a:r>
              <a:rPr lang="nl-NL" altLang="nl-NL" sz="1600">
                <a:latin typeface="+mn-lt"/>
              </a:rPr>
              <a:t>Als adviseur in de duurzame leefomgeving heb je oog voor je omgeving en ben je je bewust van jouw rol in de wereld. </a:t>
            </a:r>
          </a:p>
          <a:p>
            <a:pPr>
              <a:spcBef>
                <a:spcPct val="0"/>
              </a:spcBef>
              <a:buNone/>
            </a:pPr>
            <a:endParaRPr lang="nl-NL" altLang="nl-NL" sz="1600">
              <a:latin typeface="+mn-lt"/>
            </a:endParaRPr>
          </a:p>
          <a:p>
            <a:pPr>
              <a:spcBef>
                <a:spcPct val="0"/>
              </a:spcBef>
              <a:buNone/>
            </a:pPr>
            <a:r>
              <a:rPr lang="nl-NL" altLang="nl-NL" sz="1600">
                <a:latin typeface="+mn-lt"/>
              </a:rPr>
              <a:t>Je gaat je eigen minionderneming runnen. Hiervoor analyseer je de markt en de doelgroep en zorg je voor een realistische financiële onderbouwing. Je let goed op maatschappelijk verantwoord ondernemen, duurzaamheid en kwaliteitszorg. Je kent de uitgangspunten van de nieuwe economie.</a:t>
            </a:r>
          </a:p>
          <a:p>
            <a:pPr>
              <a:spcBef>
                <a:spcPct val="0"/>
              </a:spcBef>
              <a:buNone/>
            </a:pPr>
            <a:r>
              <a:rPr lang="nl-NL" altLang="nl-NL" sz="1600">
                <a:latin typeface="+mn-lt"/>
              </a:rPr>
              <a:t>Daarnaast ga je op zoek naar een plek voor je onderneming en naar een maatschappelijke stage. De ervaring van je stage deel je via een blog/vlog.</a:t>
            </a:r>
          </a:p>
        </p:txBody>
      </p:sp>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Tekstvak 5"/>
          <p:cNvSpPr txBox="1">
            <a:spLocks noChangeArrowheads="1"/>
          </p:cNvSpPr>
          <p:nvPr/>
        </p:nvSpPr>
        <p:spPr bwMode="auto">
          <a:xfrm>
            <a:off x="6320540" y="983729"/>
            <a:ext cx="5576289" cy="2160591"/>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Opdracht</a:t>
            </a:r>
            <a:endParaRPr lang="nl-NL" altLang="nl-NL" sz="1400">
              <a:latin typeface="+mn-lt"/>
            </a:endParaRPr>
          </a:p>
          <a:p>
            <a:pPr>
              <a:buNone/>
            </a:pPr>
            <a:r>
              <a:rPr lang="nl-NL" sz="1600">
                <a:latin typeface="+mn-lt"/>
              </a:rPr>
              <a:t>Zet een eigen minionderneming op die én succesvol is én een toegevoegde waarde is voor de maatschappij. Hierbij staat je eigen handelen centraal: wat is je invloed op de maatschappij? Wat is jouw eigen toegevoegde waarde in de maatschappij?</a:t>
            </a:r>
          </a:p>
          <a:p>
            <a:pPr>
              <a:buNone/>
            </a:pPr>
            <a:r>
              <a:rPr lang="nl-NL" sz="1600">
                <a:latin typeface="+mn-lt"/>
              </a:rPr>
              <a:t>Schrijf een ondernemingsplan voor je minionderneming. Zoek daarnaast een maatschappelijk stage. Deel je ervaringen via een blog/vlog.</a:t>
            </a:r>
          </a:p>
        </p:txBody>
      </p:sp>
      <p:sp>
        <p:nvSpPr>
          <p:cNvPr id="15" name="Tekstvak 14"/>
          <p:cNvSpPr txBox="1"/>
          <p:nvPr/>
        </p:nvSpPr>
        <p:spPr>
          <a:xfrm>
            <a:off x="608351" y="4400764"/>
            <a:ext cx="5401924" cy="830997"/>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Voorwaarden</a:t>
            </a:r>
          </a:p>
          <a:p>
            <a:r>
              <a:rPr lang="nl-NL" sz="1600">
                <a:solidFill>
                  <a:schemeClr val="tx1"/>
                </a:solidFill>
              </a:rPr>
              <a:t>Om dit IBS te kunnen afronden moet je een zelf georganiseerde maatschappelijke stage hebben gelopen. </a:t>
            </a:r>
          </a:p>
        </p:txBody>
      </p:sp>
      <p:sp>
        <p:nvSpPr>
          <p:cNvPr id="17" name="Rechthoek 16"/>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pic>
        <p:nvPicPr>
          <p:cNvPr id="1026" name="Picture 2" descr="Afbeeldingsresultaat voor our world"/>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1003" b="98496" l="3099" r="92817"/>
                    </a14:imgEffect>
                  </a14:imgLayer>
                </a14:imgProps>
              </a:ext>
              <a:ext uri="{28A0092B-C50C-407E-A947-70E740481C1C}">
                <a14:useLocalDpi xmlns:a14="http://schemas.microsoft.com/office/drawing/2010/main" val="0"/>
              </a:ext>
            </a:extLst>
          </a:blip>
          <a:srcRect/>
          <a:stretch>
            <a:fillRect/>
          </a:stretch>
        </p:blipFill>
        <p:spPr bwMode="auto">
          <a:xfrm>
            <a:off x="7004649" y="3580882"/>
            <a:ext cx="4060716" cy="22820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1648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2440" y="65445"/>
            <a:ext cx="10515600" cy="758281"/>
          </a:xfrm>
        </p:spPr>
        <p:txBody>
          <a:bodyPr/>
          <a:lstStyle/>
          <a:p>
            <a:r>
              <a:rPr lang="nl-NL"/>
              <a:t>De wereld en ik – vlog</a:t>
            </a:r>
          </a:p>
        </p:txBody>
      </p:sp>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661637" y="980158"/>
            <a:ext cx="6202008" cy="5262979"/>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2000" b="1" dirty="0">
                <a:latin typeface="+mn-lt"/>
              </a:rPr>
              <a:t>Opdracht</a:t>
            </a:r>
          </a:p>
          <a:p>
            <a:pPr eaLnBrk="1" hangingPunct="1">
              <a:spcBef>
                <a:spcPct val="0"/>
              </a:spcBef>
              <a:buFontTx/>
              <a:buNone/>
            </a:pPr>
            <a:endParaRPr lang="nl-NL" altLang="nl-NL" sz="2000" b="1" dirty="0">
              <a:latin typeface="+mn-lt"/>
            </a:endParaRPr>
          </a:p>
          <a:p>
            <a:pPr marL="342900" indent="-342900">
              <a:spcBef>
                <a:spcPct val="0"/>
              </a:spcBef>
            </a:pPr>
            <a:r>
              <a:rPr lang="nl-NL" altLang="nl-NL" sz="2000" b="1" dirty="0">
                <a:latin typeface="+mn-lt"/>
              </a:rPr>
              <a:t>NL Doet (13-14 maart)</a:t>
            </a:r>
          </a:p>
          <a:p>
            <a:pPr marL="342900" indent="-342900">
              <a:spcBef>
                <a:spcPct val="0"/>
              </a:spcBef>
            </a:pPr>
            <a:r>
              <a:rPr lang="nl-NL" altLang="nl-NL" sz="2000" b="1" dirty="0">
                <a:latin typeface="+mn-lt"/>
              </a:rPr>
              <a:t>Zoek op je gemeente</a:t>
            </a:r>
          </a:p>
          <a:p>
            <a:pPr marL="342900" indent="-342900">
              <a:spcBef>
                <a:spcPct val="0"/>
              </a:spcBef>
            </a:pPr>
            <a:r>
              <a:rPr lang="nl-NL" altLang="nl-NL" sz="2000" b="1" dirty="0">
                <a:latin typeface="+mn-lt"/>
              </a:rPr>
              <a:t>Selecteer tenminste drie projecten waar je interesse door gewekt wordt</a:t>
            </a:r>
          </a:p>
          <a:p>
            <a:pPr marL="342900" indent="-342900">
              <a:spcBef>
                <a:spcPct val="0"/>
              </a:spcBef>
            </a:pPr>
            <a:r>
              <a:rPr lang="nl-NL" altLang="nl-NL" sz="2000" b="1" dirty="0">
                <a:latin typeface="+mn-lt"/>
              </a:rPr>
              <a:t>Mogelijk kun je op dinsdag 17 december terecht, mogelijk niet…</a:t>
            </a:r>
          </a:p>
          <a:p>
            <a:pPr>
              <a:spcBef>
                <a:spcPct val="0"/>
              </a:spcBef>
              <a:buNone/>
            </a:pPr>
            <a:endParaRPr lang="nl-NL" altLang="nl-NL" sz="2000" b="1" dirty="0">
              <a:latin typeface="+mn-lt"/>
            </a:endParaRPr>
          </a:p>
          <a:p>
            <a:pPr marL="342900" indent="-342900">
              <a:spcBef>
                <a:spcPct val="0"/>
              </a:spcBef>
            </a:pPr>
            <a:r>
              <a:rPr lang="nl-NL" altLang="nl-NL" sz="2000" b="1" dirty="0">
                <a:latin typeface="+mn-lt"/>
              </a:rPr>
              <a:t>Daarom…</a:t>
            </a:r>
          </a:p>
          <a:p>
            <a:pPr marL="342900" indent="-342900">
              <a:spcBef>
                <a:spcPct val="0"/>
              </a:spcBef>
            </a:pPr>
            <a:r>
              <a:rPr lang="nl-NL" altLang="nl-NL" sz="2000" b="1" dirty="0">
                <a:latin typeface="+mn-lt"/>
              </a:rPr>
              <a:t>Zoek ook in je eigen netwerk/ omgeving naar drie bedrijven/ scholen/ projecten/ waar je jouw stage van een dag zou willen lopen</a:t>
            </a:r>
          </a:p>
          <a:p>
            <a:pPr marL="342900" indent="-342900">
              <a:spcBef>
                <a:spcPct val="0"/>
              </a:spcBef>
            </a:pPr>
            <a:endParaRPr lang="nl-NL" altLang="nl-NL" sz="2000" b="1" dirty="0">
              <a:latin typeface="+mn-lt"/>
            </a:endParaRPr>
          </a:p>
          <a:p>
            <a:pPr marL="342900" indent="-342900">
              <a:spcBef>
                <a:spcPct val="0"/>
              </a:spcBef>
            </a:pPr>
            <a:r>
              <a:rPr lang="nl-NL" altLang="nl-NL" sz="2000" b="1" dirty="0">
                <a:latin typeface="+mn-lt"/>
              </a:rPr>
              <a:t>Bespreken we kort na.</a:t>
            </a:r>
          </a:p>
          <a:p>
            <a:pPr eaLnBrk="1" hangingPunct="1">
              <a:spcBef>
                <a:spcPct val="0"/>
              </a:spcBef>
              <a:buFontTx/>
              <a:buNone/>
            </a:pPr>
            <a:endParaRPr lang="nl-NL" altLang="nl-NL" sz="1600" dirty="0">
              <a:latin typeface="+mn-lt"/>
            </a:endParaRPr>
          </a:p>
          <a:p>
            <a:pPr marL="285750" indent="-285750">
              <a:spcBef>
                <a:spcPct val="0"/>
              </a:spcBef>
            </a:pPr>
            <a:endParaRPr lang="nl-NL" altLang="nl-NL" sz="2000" dirty="0">
              <a:latin typeface="+mn-lt"/>
            </a:endParaRPr>
          </a:p>
        </p:txBody>
      </p:sp>
      <p:sp>
        <p:nvSpPr>
          <p:cNvPr id="13" name="Rechthoek 12"/>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pic>
        <p:nvPicPr>
          <p:cNvPr id="2050" name="Picture 2" descr="Gerelateerde afbeeldi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13553"/>
          <a:stretch/>
        </p:blipFill>
        <p:spPr bwMode="auto">
          <a:xfrm>
            <a:off x="7599093" y="1944091"/>
            <a:ext cx="3795315" cy="3543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1307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398252" y="311698"/>
            <a:ext cx="10515600" cy="643655"/>
          </a:xfrm>
        </p:spPr>
        <p:txBody>
          <a:bodyPr>
            <a:normAutofit fontScale="90000"/>
          </a:bodyPr>
          <a:lstStyle/>
          <a:p>
            <a:r>
              <a:rPr lang="nl-NL"/>
              <a:t>De wereld en ik - Toetsing</a:t>
            </a:r>
          </a:p>
        </p:txBody>
      </p:sp>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3912" b="16871"/>
          <a:stretch/>
        </p:blipFill>
        <p:spPr>
          <a:xfrm>
            <a:off x="10567193" y="119928"/>
            <a:ext cx="1573213" cy="816428"/>
          </a:xfrm>
        </p:spPr>
      </p:pic>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3" name="Tekstvak 12"/>
          <p:cNvSpPr txBox="1"/>
          <p:nvPr/>
        </p:nvSpPr>
        <p:spPr>
          <a:xfrm>
            <a:off x="622860" y="1126304"/>
            <a:ext cx="5616013" cy="1077218"/>
          </a:xfrm>
          <a:prstGeom prst="rec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Toetsen </a:t>
            </a:r>
          </a:p>
          <a:p>
            <a:pPr eaLnBrk="1" hangingPunct="1">
              <a:defRPr/>
            </a:pPr>
            <a:r>
              <a:rPr lang="nl-NL" sz="1600"/>
              <a:t>Dit IBS wordt afgerond met 3 toetsmomenten: kennistoets, vlog en ondernemingsplan. In onderstaande tabel is een overzicht van de toetsen weergegeven. </a:t>
            </a:r>
          </a:p>
        </p:txBody>
      </p:sp>
      <p:sp>
        <p:nvSpPr>
          <p:cNvPr id="17" name="Tekstvak 16"/>
          <p:cNvSpPr txBox="1"/>
          <p:nvPr/>
        </p:nvSpPr>
        <p:spPr>
          <a:xfrm>
            <a:off x="6674877" y="1126304"/>
            <a:ext cx="4678922" cy="1569660"/>
          </a:xfrm>
          <a:prstGeom prst="rect">
            <a:avLst/>
          </a:prstGeom>
          <a:ln/>
        </p:spPr>
        <p:style>
          <a:lnRef idx="2">
            <a:schemeClr val="accent5"/>
          </a:lnRef>
          <a:fillRef idx="1">
            <a:schemeClr val="lt1"/>
          </a:fillRef>
          <a:effectRef idx="0">
            <a:schemeClr val="accent5"/>
          </a:effectRef>
          <a:fontRef idx="minor">
            <a:schemeClr val="dk1"/>
          </a:fontRef>
        </p:style>
        <p:txBody>
          <a:bodyPr wrap="square" anchor="t">
            <a:spAutoFit/>
          </a:bodyPr>
          <a:lstStyle/>
          <a:p>
            <a:pPr eaLnBrk="1" hangingPunct="1">
              <a:defRPr/>
            </a:pPr>
            <a:r>
              <a:rPr lang="nl-NL" sz="1600" b="1"/>
              <a:t>Leerdoelen bij dit IBS</a:t>
            </a:r>
          </a:p>
          <a:p>
            <a:pPr marL="342900" indent="-342900">
              <a:buAutoNum type="arabicPeriod"/>
            </a:pPr>
            <a:r>
              <a:rPr lang="nl-NL" sz="1600"/>
              <a:t>Je kunt de basisbegrippen uit de beroepssituatie uitleggen en toepassen.</a:t>
            </a:r>
            <a:endParaRPr lang="nl-NL" sz="1600">
              <a:cs typeface="Calibri"/>
            </a:endParaRPr>
          </a:p>
          <a:p>
            <a:pPr marL="342900" indent="-342900">
              <a:buAutoNum type="arabicPeriod"/>
            </a:pPr>
            <a:r>
              <a:rPr lang="nl-NL" sz="1600"/>
              <a:t>Je kunt je eigen minionderneming opzetten.</a:t>
            </a:r>
          </a:p>
          <a:p>
            <a:pPr marL="342900" indent="-342900">
              <a:buAutoNum type="arabicPeriod"/>
            </a:pPr>
            <a:r>
              <a:rPr lang="nl-NL" sz="1600"/>
              <a:t>Je kunt je maatschappelijke stage verantwoorden m.b.v. nieuwe media. </a:t>
            </a:r>
          </a:p>
        </p:txBody>
      </p:sp>
      <p:graphicFrame>
        <p:nvGraphicFramePr>
          <p:cNvPr id="6" name="Tabel 5"/>
          <p:cNvGraphicFramePr>
            <a:graphicFrameLocks noGrp="1"/>
          </p:cNvGraphicFramePr>
          <p:nvPr>
            <p:extLst>
              <p:ext uri="{D42A27DB-BD31-4B8C-83A1-F6EECF244321}">
                <p14:modId xmlns:p14="http://schemas.microsoft.com/office/powerpoint/2010/main" val="2264436940"/>
              </p:ext>
            </p:extLst>
          </p:nvPr>
        </p:nvGraphicFramePr>
        <p:xfrm>
          <a:off x="622861" y="2491535"/>
          <a:ext cx="5616011" cy="2718819"/>
        </p:xfrm>
        <a:graphic>
          <a:graphicData uri="http://schemas.openxmlformats.org/drawingml/2006/table">
            <a:tbl>
              <a:tblPr firstRow="1" bandRow="1">
                <a:tableStyleId>{5940675A-B579-460E-94D1-54222C63F5DA}</a:tableStyleId>
              </a:tblPr>
              <a:tblGrid>
                <a:gridCol w="2062982">
                  <a:extLst>
                    <a:ext uri="{9D8B030D-6E8A-4147-A177-3AD203B41FA5}">
                      <a16:colId xmlns:a16="http://schemas.microsoft.com/office/drawing/2014/main" val="2948095846"/>
                    </a:ext>
                  </a:extLst>
                </a:gridCol>
                <a:gridCol w="1074553">
                  <a:extLst>
                    <a:ext uri="{9D8B030D-6E8A-4147-A177-3AD203B41FA5}">
                      <a16:colId xmlns:a16="http://schemas.microsoft.com/office/drawing/2014/main" val="2488055331"/>
                    </a:ext>
                  </a:extLst>
                </a:gridCol>
                <a:gridCol w="1354221">
                  <a:extLst>
                    <a:ext uri="{9D8B030D-6E8A-4147-A177-3AD203B41FA5}">
                      <a16:colId xmlns:a16="http://schemas.microsoft.com/office/drawing/2014/main" val="3654790319"/>
                    </a:ext>
                  </a:extLst>
                </a:gridCol>
                <a:gridCol w="1124255">
                  <a:extLst>
                    <a:ext uri="{9D8B030D-6E8A-4147-A177-3AD203B41FA5}">
                      <a16:colId xmlns:a16="http://schemas.microsoft.com/office/drawing/2014/main" val="22746699"/>
                    </a:ext>
                  </a:extLst>
                </a:gridCol>
              </a:tblGrid>
              <a:tr h="531263">
                <a:tc>
                  <a:txBody>
                    <a:bodyPr/>
                    <a:lstStyle/>
                    <a:p>
                      <a:r>
                        <a:rPr lang="nl-NL" sz="1400" b="1"/>
                        <a:t>Toetsen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Kennistoets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Ondernemings-</a:t>
                      </a:r>
                    </a:p>
                    <a:p>
                      <a:r>
                        <a:rPr lang="nl-NL" sz="1400"/>
                        <a:t>plan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Vlog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53968079"/>
                  </a:ext>
                </a:extLst>
              </a:tr>
              <a:tr h="312508">
                <a:tc>
                  <a:txBody>
                    <a:bodyPr/>
                    <a:lstStyle/>
                    <a:p>
                      <a:r>
                        <a:rPr lang="nl-NL" sz="1400" b="1"/>
                        <a:t>Bijbehorende</a:t>
                      </a:r>
                      <a:r>
                        <a:rPr lang="nl-NL" sz="1400" b="1" baseline="0"/>
                        <a:t> leerdoelen</a:t>
                      </a:r>
                      <a:endParaRPr lang="nl-NL" sz="1400" b="1"/>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1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2</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3</a:t>
                      </a:r>
                      <a:r>
                        <a:rPr lang="nl-NL" sz="1400" baseline="0"/>
                        <a:t>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791618041"/>
                  </a:ext>
                </a:extLst>
              </a:tr>
              <a:tr h="312508">
                <a:tc>
                  <a:txBody>
                    <a:bodyPr/>
                    <a:lstStyle/>
                    <a:p>
                      <a:r>
                        <a:rPr lang="nl-NL" sz="1400" b="1"/>
                        <a:t>Duur 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 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3842235"/>
                  </a:ext>
                </a:extLst>
              </a:tr>
              <a:tr h="312508">
                <a:tc>
                  <a:txBody>
                    <a:bodyPr/>
                    <a:lstStyle/>
                    <a:p>
                      <a:r>
                        <a:rPr lang="nl-NL" sz="1400" b="1"/>
                        <a:t>Weging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2x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240098924"/>
                  </a:ext>
                </a:extLst>
              </a:tr>
              <a:tr h="312508">
                <a:tc>
                  <a:txBody>
                    <a:bodyPr/>
                    <a:lstStyle/>
                    <a:p>
                      <a:r>
                        <a:rPr lang="nl-NL" sz="1400" b="1"/>
                        <a:t>Cesuur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66% =</a:t>
                      </a:r>
                      <a:r>
                        <a:rPr lang="nl-NL" sz="1400" baseline="0"/>
                        <a:t>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082749802"/>
                  </a:ext>
                </a:extLst>
              </a:tr>
              <a:tr h="312508">
                <a:tc>
                  <a:txBody>
                    <a:bodyPr/>
                    <a:lstStyle/>
                    <a:p>
                      <a:r>
                        <a:rPr lang="nl-NL" sz="1400" b="1"/>
                        <a:t>Resultaat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162987609"/>
                  </a:ext>
                </a:extLst>
              </a:tr>
              <a:tr h="312508">
                <a:tc>
                  <a:txBody>
                    <a:bodyPr/>
                    <a:lstStyle/>
                    <a:p>
                      <a:r>
                        <a:rPr lang="nl-NL" sz="1400" b="1"/>
                        <a:t>Plaats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School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55509403"/>
                  </a:ext>
                </a:extLst>
              </a:tr>
              <a:tr h="312508">
                <a:tc>
                  <a:txBody>
                    <a:bodyPr/>
                    <a:lstStyle/>
                    <a:p>
                      <a:r>
                        <a:rPr lang="nl-NL" sz="1400" b="1"/>
                        <a:t>Samenwerking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r>
                        <a:rPr lang="nl-NL" sz="1400" baseline="0"/>
                        <a:t>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Groepsproduct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23246985"/>
                  </a:ext>
                </a:extLst>
              </a:tr>
            </a:tbl>
          </a:graphicData>
        </a:graphic>
      </p:graphicFrame>
      <p:sp>
        <p:nvSpPr>
          <p:cNvPr id="12" name="Rechthoek 11"/>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pic>
        <p:nvPicPr>
          <p:cNvPr id="2" name="Afbeelding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56246" y="3297949"/>
            <a:ext cx="2516183" cy="2279662"/>
          </a:xfrm>
          <a:prstGeom prst="rect">
            <a:avLst/>
          </a:prstGeom>
        </p:spPr>
      </p:pic>
    </p:spTree>
    <p:extLst>
      <p:ext uri="{BB962C8B-B14F-4D97-AF65-F5344CB8AC3E}">
        <p14:creationId xmlns:p14="http://schemas.microsoft.com/office/powerpoint/2010/main" val="2052387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306730" y="439919"/>
            <a:ext cx="10515600" cy="643655"/>
          </a:xfrm>
        </p:spPr>
        <p:txBody>
          <a:bodyPr>
            <a:normAutofit/>
          </a:bodyPr>
          <a:lstStyle/>
          <a:p>
            <a:r>
              <a:rPr lang="nl-NL" sz="4000"/>
              <a:t>De wereld en ik – Leervragen en competenties</a:t>
            </a:r>
          </a:p>
        </p:txBody>
      </p:sp>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6612" b="17861"/>
          <a:stretch/>
        </p:blipFill>
        <p:spPr>
          <a:xfrm>
            <a:off x="10459387" y="138233"/>
            <a:ext cx="1573213" cy="772887"/>
          </a:xfrm>
        </p:spPr>
      </p:pic>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6" name="Tekstvak 15"/>
          <p:cNvSpPr txBox="1"/>
          <p:nvPr/>
        </p:nvSpPr>
        <p:spPr>
          <a:xfrm>
            <a:off x="6251274" y="1289241"/>
            <a:ext cx="5303417" cy="1323439"/>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Ondernemerschapscompetenties </a:t>
            </a:r>
          </a:p>
          <a:p>
            <a:pPr marL="342900" lvl="0" indent="-342900">
              <a:spcAft>
                <a:spcPts val="0"/>
              </a:spcAft>
              <a:buFont typeface="Symbol" panose="05050102010706020507" pitchFamily="18" charset="2"/>
              <a:buChar char=""/>
            </a:pPr>
            <a:r>
              <a:rPr lang="nl-NL" sz="1600"/>
              <a:t>Flexibiliteit </a:t>
            </a:r>
          </a:p>
          <a:p>
            <a:pPr marL="342900" lvl="0" indent="-342900">
              <a:spcAft>
                <a:spcPts val="0"/>
              </a:spcAft>
              <a:buFont typeface="Symbol" panose="05050102010706020507" pitchFamily="18" charset="2"/>
              <a:buChar char=""/>
            </a:pPr>
            <a:r>
              <a:rPr lang="nl-NL" sz="1600"/>
              <a:t>Zelfstandigheid </a:t>
            </a:r>
          </a:p>
          <a:p>
            <a:pPr marL="342900" lvl="0" indent="-342900">
              <a:spcAft>
                <a:spcPts val="0"/>
              </a:spcAft>
              <a:buFont typeface="Symbol" panose="05050102010706020507" pitchFamily="18" charset="2"/>
              <a:buChar char=""/>
            </a:pPr>
            <a:r>
              <a:rPr lang="nl-NL" sz="1600"/>
              <a:t>Empathie</a:t>
            </a:r>
          </a:p>
          <a:p>
            <a:pPr marL="342900" lvl="0" indent="-342900">
              <a:spcAft>
                <a:spcPts val="0"/>
              </a:spcAft>
              <a:buFont typeface="Symbol" panose="05050102010706020507" pitchFamily="18" charset="2"/>
              <a:buChar char=""/>
            </a:pPr>
            <a:r>
              <a:rPr lang="nl-NL" sz="1600"/>
              <a:t>Doorzettingsvermogen </a:t>
            </a:r>
          </a:p>
        </p:txBody>
      </p:sp>
      <p:sp>
        <p:nvSpPr>
          <p:cNvPr id="19" name="Tekstvak 18"/>
          <p:cNvSpPr txBox="1"/>
          <p:nvPr/>
        </p:nvSpPr>
        <p:spPr>
          <a:xfrm>
            <a:off x="695454" y="1289241"/>
            <a:ext cx="4870986" cy="3202223"/>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Leervragen</a:t>
            </a:r>
          </a:p>
          <a:p>
            <a:pPr marL="342900" lvl="0" indent="-342900">
              <a:lnSpc>
                <a:spcPct val="107000"/>
              </a:lnSpc>
              <a:spcAft>
                <a:spcPts val="0"/>
              </a:spcAft>
              <a:buFont typeface="Symbol" panose="05050102010706020507" pitchFamily="18" charset="2"/>
              <a:buChar char=""/>
              <a:tabLst>
                <a:tab pos="201295" algn="l"/>
              </a:tabLst>
            </a:pPr>
            <a:r>
              <a:rPr lang="nl-NL" sz="1600"/>
              <a:t>Hoe zet ik een minionderneming op? </a:t>
            </a:r>
          </a:p>
          <a:p>
            <a:pPr marL="342900" lvl="0" indent="-342900">
              <a:lnSpc>
                <a:spcPct val="107000"/>
              </a:lnSpc>
              <a:spcAft>
                <a:spcPts val="0"/>
              </a:spcAft>
              <a:buFont typeface="Symbol" panose="05050102010706020507" pitchFamily="18" charset="2"/>
              <a:buChar char=""/>
              <a:tabLst>
                <a:tab pos="201295" algn="l"/>
              </a:tabLst>
            </a:pPr>
            <a:r>
              <a:rPr lang="nl-NL" sz="1600"/>
              <a:t>Hoe pas ik de principes van de nieuwe economie toe op mijn minionderneming?</a:t>
            </a:r>
          </a:p>
          <a:p>
            <a:pPr marL="342900" lvl="0" indent="-342900">
              <a:lnSpc>
                <a:spcPct val="107000"/>
              </a:lnSpc>
              <a:spcAft>
                <a:spcPts val="0"/>
              </a:spcAft>
              <a:buFont typeface="Symbol" panose="05050102010706020507" pitchFamily="18" charset="2"/>
              <a:buChar char=""/>
              <a:tabLst>
                <a:tab pos="201295" algn="l"/>
              </a:tabLst>
            </a:pPr>
            <a:r>
              <a:rPr lang="nl-NL" sz="1600"/>
              <a:t>Hoe kan ik met mijn minionderneming waarde creëren?</a:t>
            </a:r>
          </a:p>
          <a:p>
            <a:pPr marL="342900" lvl="0" indent="-342900">
              <a:lnSpc>
                <a:spcPct val="107000"/>
              </a:lnSpc>
              <a:spcAft>
                <a:spcPts val="0"/>
              </a:spcAft>
              <a:buFont typeface="Symbol" panose="05050102010706020507" pitchFamily="18" charset="2"/>
              <a:buChar char=""/>
              <a:tabLst>
                <a:tab pos="201295" algn="l"/>
              </a:tabLst>
            </a:pPr>
            <a:r>
              <a:rPr lang="nl-NL" sz="1600"/>
              <a:t>Welke trends en ontwikkelingen zijn er in de Nieuwe Economie?</a:t>
            </a:r>
          </a:p>
          <a:p>
            <a:pPr marL="342900" lvl="0" indent="-342900">
              <a:lnSpc>
                <a:spcPct val="107000"/>
              </a:lnSpc>
              <a:spcAft>
                <a:spcPts val="0"/>
              </a:spcAft>
              <a:buFont typeface="Symbol" panose="05050102010706020507" pitchFamily="18" charset="2"/>
              <a:buChar char=""/>
              <a:tabLst>
                <a:tab pos="201295" algn="l"/>
              </a:tabLst>
            </a:pPr>
            <a:r>
              <a:rPr lang="nl-NL" sz="1600"/>
              <a:t>Welke beroepshouding is in de Nieuwe Economie gewenst? </a:t>
            </a:r>
          </a:p>
          <a:p>
            <a:pPr marL="342900" lvl="0" indent="-342900">
              <a:spcAft>
                <a:spcPts val="0"/>
              </a:spcAft>
              <a:buFont typeface="Symbol" panose="05050102010706020507" pitchFamily="18" charset="2"/>
              <a:buChar char=""/>
            </a:pPr>
            <a:r>
              <a:rPr lang="nl-NL" sz="1600"/>
              <a:t>Hoe ga je om met ethische dilemma’s (oude versus nieuwe economie)? </a:t>
            </a:r>
          </a:p>
        </p:txBody>
      </p:sp>
      <p:pic>
        <p:nvPicPr>
          <p:cNvPr id="3" name="Afbeelding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05751" y="4614003"/>
            <a:ext cx="1888847" cy="1888847"/>
          </a:xfrm>
          <a:prstGeom prst="rect">
            <a:avLst/>
          </a:prstGeom>
        </p:spPr>
      </p:pic>
      <p:sp>
        <p:nvSpPr>
          <p:cNvPr id="12" name="Rechthoek 11"/>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sp>
        <p:nvSpPr>
          <p:cNvPr id="10" name="Tekstvak 9"/>
          <p:cNvSpPr txBox="1"/>
          <p:nvPr/>
        </p:nvSpPr>
        <p:spPr>
          <a:xfrm>
            <a:off x="6251274" y="2823921"/>
            <a:ext cx="5303417" cy="3046988"/>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Werkprocessen</a:t>
            </a:r>
          </a:p>
          <a:p>
            <a:pPr>
              <a:defRPr/>
            </a:pPr>
            <a:r>
              <a:rPr lang="nl-NL" sz="1600"/>
              <a:t>B1-K2-W2: Maakt een plan van aanpak</a:t>
            </a:r>
          </a:p>
          <a:p>
            <a:pPr>
              <a:defRPr/>
            </a:pPr>
            <a:r>
              <a:rPr lang="nl-NL" sz="1600"/>
              <a:t>B1-K2-W3: Bevordert samenwerking en versterkt netwerken</a:t>
            </a:r>
          </a:p>
          <a:p>
            <a:pPr>
              <a:defRPr/>
            </a:pPr>
            <a:r>
              <a:rPr lang="nl-NL" sz="1600"/>
              <a:t>B1-K2-W4: Evalueert de dienstverlening</a:t>
            </a:r>
          </a:p>
          <a:p>
            <a:pPr>
              <a:defRPr/>
            </a:pPr>
            <a:r>
              <a:rPr lang="nl-NL" sz="1600"/>
              <a:t>B1-K3-W1: Maakt een planning voor de organisatie van activiteiten</a:t>
            </a:r>
          </a:p>
          <a:p>
            <a:pPr>
              <a:defRPr/>
            </a:pPr>
            <a:r>
              <a:rPr lang="nl-NL" sz="1600"/>
              <a:t>B1-K3-W2: Bereidt de uitvoering van activiteiten voor</a:t>
            </a:r>
          </a:p>
          <a:p>
            <a:pPr>
              <a:defRPr/>
            </a:pPr>
            <a:r>
              <a:rPr lang="nl-NL" sz="1600"/>
              <a:t>B1-K3-W4: Rondt de activiteit af en draagt zorg voor de duurzame leefomgeving</a:t>
            </a:r>
          </a:p>
          <a:p>
            <a:pPr>
              <a:defRPr/>
            </a:pPr>
            <a:r>
              <a:rPr lang="nl-NL" sz="1600"/>
              <a:t>B1-K4-W1: Plant en verdeelt de werkzaamheden</a:t>
            </a:r>
          </a:p>
          <a:p>
            <a:pPr>
              <a:defRPr/>
            </a:pPr>
            <a:r>
              <a:rPr lang="nl-NL" sz="1600"/>
              <a:t>B1-K4-W2: Begroot financiën</a:t>
            </a:r>
          </a:p>
          <a:p>
            <a:pPr>
              <a:defRPr/>
            </a:pPr>
            <a:r>
              <a:rPr lang="nl-NL" sz="1600"/>
              <a:t>B1-K4-W3: Bewaakt financiën</a:t>
            </a:r>
          </a:p>
        </p:txBody>
      </p:sp>
    </p:spTree>
    <p:extLst>
      <p:ext uri="{BB962C8B-B14F-4D97-AF65-F5344CB8AC3E}">
        <p14:creationId xmlns:p14="http://schemas.microsoft.com/office/powerpoint/2010/main" val="2898902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430910" y="160929"/>
            <a:ext cx="10515600" cy="643655"/>
          </a:xfrm>
        </p:spPr>
        <p:txBody>
          <a:bodyPr>
            <a:normAutofit/>
          </a:bodyPr>
          <a:lstStyle/>
          <a:p>
            <a:r>
              <a:rPr lang="nl-NL" sz="4000"/>
              <a:t>De wereld en ik - Kennistoets</a:t>
            </a:r>
            <a:endParaRPr lang="nl-NL"/>
          </a:p>
        </p:txBody>
      </p:sp>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6612" b="17861"/>
          <a:stretch/>
        </p:blipFill>
        <p:spPr>
          <a:xfrm>
            <a:off x="10459387" y="138233"/>
            <a:ext cx="1573213" cy="772887"/>
          </a:xfrm>
        </p:spPr>
      </p:pic>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2" name="Tekstvak 9"/>
          <p:cNvSpPr txBox="1">
            <a:spLocks noChangeArrowheads="1"/>
          </p:cNvSpPr>
          <p:nvPr/>
        </p:nvSpPr>
        <p:spPr bwMode="auto">
          <a:xfrm>
            <a:off x="627769" y="980842"/>
            <a:ext cx="7612050" cy="1569660"/>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Kennistoets</a:t>
            </a:r>
          </a:p>
          <a:p>
            <a:pPr>
              <a:spcBef>
                <a:spcPct val="0"/>
              </a:spcBef>
              <a:buNone/>
            </a:pPr>
            <a:r>
              <a:rPr lang="nl-NL" altLang="nl-NL" sz="1600">
                <a:latin typeface="+mn-lt"/>
              </a:rPr>
              <a:t>De kennistoets gaat over de theorie die betrekking heeft op deze IBS.  In deze kennistoets wordt leerdoel 1 getoetst. Bij dit leerdoel horen verschillende succescriteria. </a:t>
            </a:r>
            <a:endParaRPr lang="nl-NL" altLang="nl-NL" sz="1600">
              <a:latin typeface="+mn-lt"/>
              <a:cs typeface="Calibri"/>
            </a:endParaRPr>
          </a:p>
          <a:p>
            <a:pPr eaLnBrk="1" hangingPunct="1">
              <a:spcBef>
                <a:spcPct val="0"/>
              </a:spcBef>
              <a:buFontTx/>
              <a:buNone/>
            </a:pPr>
            <a:endParaRPr lang="nl-NL" altLang="nl-NL" sz="1600">
              <a:latin typeface="+mn-lt"/>
            </a:endParaRPr>
          </a:p>
          <a:p>
            <a:pPr eaLnBrk="1" hangingPunct="1">
              <a:spcBef>
                <a:spcPct val="0"/>
              </a:spcBef>
              <a:buFontTx/>
              <a:buNone/>
            </a:pPr>
            <a:r>
              <a:rPr lang="nl-NL" altLang="nl-NL" sz="1600">
                <a:latin typeface="+mn-lt"/>
              </a:rPr>
              <a:t>De vragen zullen gaan over deze succescriteria. Leer hiervoor met de aangeboden lessen en bronnen. </a:t>
            </a:r>
          </a:p>
        </p:txBody>
      </p:sp>
      <p:pic>
        <p:nvPicPr>
          <p:cNvPr id="2" name="Afbeelding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22576" y="1814242"/>
            <a:ext cx="2065114" cy="2556216"/>
          </a:xfrm>
          <a:prstGeom prst="rect">
            <a:avLst/>
          </a:prstGeom>
        </p:spPr>
      </p:pic>
      <p:sp>
        <p:nvSpPr>
          <p:cNvPr id="3" name="Tekstvak 2"/>
          <p:cNvSpPr txBox="1"/>
          <p:nvPr/>
        </p:nvSpPr>
        <p:spPr>
          <a:xfrm>
            <a:off x="630063" y="2836774"/>
            <a:ext cx="7609757" cy="2702278"/>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a:solidFill>
                  <a:schemeClr val="tx1"/>
                </a:solidFill>
              </a:rPr>
              <a:t>Succescriteria leerdoel 1</a:t>
            </a:r>
          </a:p>
          <a:p>
            <a:pPr marL="285750" indent="-285750">
              <a:spcBef>
                <a:spcPct val="20000"/>
              </a:spcBef>
              <a:buChar char="•"/>
            </a:pPr>
            <a:r>
              <a:rPr lang="nl-NL" b="0">
                <a:solidFill>
                  <a:schemeClr val="tx1"/>
                </a:solidFill>
              </a:rPr>
              <a:t>Je kunt de aangeboden begrippen voor ‘Vrije tijd’ uitleggen </a:t>
            </a:r>
            <a:r>
              <a:rPr lang="nl-NL" b="0">
                <a:ea typeface="+mn-lt"/>
                <a:cs typeface="+mn-lt"/>
              </a:rPr>
              <a:t>en toepassen</a:t>
            </a:r>
            <a:r>
              <a:rPr lang="nl-NL" b="0">
                <a:solidFill>
                  <a:schemeClr val="tx1"/>
                </a:solidFill>
              </a:rPr>
              <a:t>.</a:t>
            </a:r>
            <a:endParaRPr lang="nl-NL" b="0">
              <a:solidFill>
                <a:schemeClr val="tx1"/>
              </a:solidFill>
              <a:cs typeface="Calibri"/>
            </a:endParaRPr>
          </a:p>
          <a:p>
            <a:pPr marL="285750" indent="-285750">
              <a:spcBef>
                <a:spcPct val="20000"/>
              </a:spcBef>
              <a:buFont typeface="Arial" panose="020B0604020202020204" pitchFamily="34" charset="0"/>
              <a:buChar char="•"/>
            </a:pPr>
            <a:r>
              <a:rPr lang="nl-NL" b="0">
                <a:solidFill>
                  <a:schemeClr val="tx1"/>
                </a:solidFill>
              </a:rPr>
              <a:t>Je kunt de aangeboden begrippen voor ‘Water &amp; Energie’ uitleggen </a:t>
            </a:r>
            <a:r>
              <a:rPr lang="nl-NL" b="0">
                <a:ea typeface="+mn-lt"/>
                <a:cs typeface="+mn-lt"/>
              </a:rPr>
              <a:t>en toepassen</a:t>
            </a:r>
            <a:r>
              <a:rPr lang="nl-NL" b="0">
                <a:solidFill>
                  <a:schemeClr val="tx1"/>
                </a:solidFill>
              </a:rPr>
              <a:t>.</a:t>
            </a:r>
            <a:endParaRPr lang="nl-NL" b="0">
              <a:solidFill>
                <a:schemeClr val="tx1"/>
              </a:solidFill>
              <a:cs typeface="Calibri"/>
            </a:endParaRPr>
          </a:p>
          <a:p>
            <a:pPr marL="285750" indent="-285750">
              <a:spcBef>
                <a:spcPct val="20000"/>
              </a:spcBef>
              <a:buFont typeface="Arial" panose="020B0604020202020204" pitchFamily="34" charset="0"/>
              <a:buChar char="•"/>
            </a:pPr>
            <a:r>
              <a:rPr lang="nl-NL" b="0">
                <a:solidFill>
                  <a:schemeClr val="tx1"/>
                </a:solidFill>
              </a:rPr>
              <a:t>Je kunt de aangeboden begrippen voor ‘Stad &amp; Wijk’ uitleggen </a:t>
            </a:r>
            <a:r>
              <a:rPr lang="nl-NL" b="0">
                <a:ea typeface="+mn-lt"/>
                <a:cs typeface="+mn-lt"/>
              </a:rPr>
              <a:t>en toepassen</a:t>
            </a:r>
            <a:r>
              <a:rPr lang="nl-NL" b="0">
                <a:solidFill>
                  <a:schemeClr val="tx1"/>
                </a:solidFill>
              </a:rPr>
              <a:t>.</a:t>
            </a:r>
            <a:endParaRPr lang="nl-NL" b="0">
              <a:solidFill>
                <a:schemeClr val="tx1"/>
              </a:solidFill>
              <a:cs typeface="Calibri"/>
            </a:endParaRPr>
          </a:p>
          <a:p>
            <a:pPr marL="285750" indent="-285750">
              <a:spcBef>
                <a:spcPct val="20000"/>
              </a:spcBef>
              <a:buFont typeface="Arial" panose="020B0604020202020204" pitchFamily="34" charset="0"/>
              <a:buChar char="•"/>
            </a:pPr>
            <a:r>
              <a:rPr lang="nl-NL" b="0">
                <a:solidFill>
                  <a:schemeClr val="tx1"/>
                </a:solidFill>
              </a:rPr>
              <a:t>Je kunt de aangeboden begrippen voor ‘Lifestyle’ uitleggen </a:t>
            </a:r>
            <a:r>
              <a:rPr lang="nl-NL" b="0">
                <a:ea typeface="+mn-lt"/>
                <a:cs typeface="+mn-lt"/>
              </a:rPr>
              <a:t>en toepassen</a:t>
            </a:r>
            <a:r>
              <a:rPr lang="nl-NL" b="0">
                <a:solidFill>
                  <a:schemeClr val="tx1"/>
                </a:solidFill>
              </a:rPr>
              <a:t>.</a:t>
            </a:r>
            <a:endParaRPr lang="nl-NL" b="0">
              <a:solidFill>
                <a:schemeClr val="tx1"/>
              </a:solidFill>
              <a:cs typeface="Calibri"/>
            </a:endParaRPr>
          </a:p>
          <a:p>
            <a:pPr marL="285750" indent="-285750">
              <a:spcBef>
                <a:spcPct val="20000"/>
              </a:spcBef>
              <a:buFont typeface="Arial" panose="020B0604020202020204" pitchFamily="34" charset="0"/>
              <a:buChar char="•"/>
            </a:pPr>
            <a:r>
              <a:rPr lang="nl-NL" b="0">
                <a:solidFill>
                  <a:schemeClr val="tx1"/>
                </a:solidFill>
              </a:rPr>
              <a:t>Je kunt de aangeboden begrippen voor ‘</a:t>
            </a:r>
            <a:r>
              <a:rPr lang="nl-NL" b="0" err="1">
                <a:solidFill>
                  <a:schemeClr val="tx1"/>
                </a:solidFill>
              </a:rPr>
              <a:t>Biobased</a:t>
            </a:r>
            <a:r>
              <a:rPr lang="nl-NL" b="0">
                <a:solidFill>
                  <a:schemeClr val="tx1"/>
                </a:solidFill>
              </a:rPr>
              <a:t> </a:t>
            </a:r>
            <a:r>
              <a:rPr lang="nl-NL" b="0" err="1">
                <a:solidFill>
                  <a:schemeClr val="tx1"/>
                </a:solidFill>
              </a:rPr>
              <a:t>economy</a:t>
            </a:r>
            <a:r>
              <a:rPr lang="nl-NL" b="0">
                <a:solidFill>
                  <a:schemeClr val="tx1"/>
                </a:solidFill>
              </a:rPr>
              <a:t>’ uitleggen </a:t>
            </a:r>
            <a:r>
              <a:rPr lang="nl-NL" b="0">
                <a:ea typeface="+mn-lt"/>
                <a:cs typeface="+mn-lt"/>
              </a:rPr>
              <a:t>en toepassen</a:t>
            </a:r>
            <a:r>
              <a:rPr lang="nl-NL" b="0">
                <a:solidFill>
                  <a:schemeClr val="tx1"/>
                </a:solidFill>
              </a:rPr>
              <a:t>. </a:t>
            </a:r>
            <a:endParaRPr lang="nl-NL" b="0">
              <a:solidFill>
                <a:schemeClr val="tx1"/>
              </a:solidFill>
              <a:cs typeface="Calibri"/>
            </a:endParaRPr>
          </a:p>
          <a:p>
            <a:pPr marL="285750" indent="-285750">
              <a:spcBef>
                <a:spcPct val="20000"/>
              </a:spcBef>
              <a:buFont typeface="Arial" panose="020B0604020202020204" pitchFamily="34" charset="0"/>
              <a:buChar char="•"/>
            </a:pPr>
            <a:r>
              <a:rPr lang="nl-NL" b="0">
                <a:solidFill>
                  <a:schemeClr val="tx1"/>
                </a:solidFill>
              </a:rPr>
              <a:t>Je kunt de aangeboden begrippen voor </a:t>
            </a:r>
            <a:r>
              <a:rPr lang="nl-NL" b="0" err="1">
                <a:solidFill>
                  <a:schemeClr val="tx1"/>
                </a:solidFill>
              </a:rPr>
              <a:t>profit</a:t>
            </a:r>
            <a:r>
              <a:rPr lang="nl-NL" b="0">
                <a:solidFill>
                  <a:schemeClr val="tx1"/>
                </a:solidFill>
              </a:rPr>
              <a:t> uitleggen </a:t>
            </a:r>
            <a:r>
              <a:rPr lang="nl-NL" b="0">
                <a:ea typeface="+mn-lt"/>
                <a:cs typeface="+mn-lt"/>
              </a:rPr>
              <a:t>en toepassen</a:t>
            </a:r>
            <a:r>
              <a:rPr lang="nl-NL" b="0">
                <a:solidFill>
                  <a:schemeClr val="tx1"/>
                </a:solidFill>
              </a:rPr>
              <a:t>.</a:t>
            </a:r>
            <a:endParaRPr lang="nl-NL" b="0">
              <a:solidFill>
                <a:schemeClr val="tx1"/>
              </a:solidFill>
              <a:cs typeface="Calibri"/>
            </a:endParaRPr>
          </a:p>
          <a:p>
            <a:pPr marL="285750" indent="-285750">
              <a:spcBef>
                <a:spcPct val="20000"/>
              </a:spcBef>
              <a:buFont typeface="Arial" panose="020B0604020202020204" pitchFamily="34" charset="0"/>
              <a:buChar char="•"/>
            </a:pPr>
            <a:r>
              <a:rPr lang="nl-NL" b="0">
                <a:solidFill>
                  <a:schemeClr val="tx1"/>
                </a:solidFill>
              </a:rPr>
              <a:t>Je kunt de aangeboden begrippen voor </a:t>
            </a:r>
            <a:r>
              <a:rPr lang="nl-NL" b="0" err="1">
                <a:solidFill>
                  <a:schemeClr val="tx1"/>
                </a:solidFill>
              </a:rPr>
              <a:t>people</a:t>
            </a:r>
            <a:r>
              <a:rPr lang="nl-NL" b="0">
                <a:solidFill>
                  <a:schemeClr val="tx1"/>
                </a:solidFill>
              </a:rPr>
              <a:t> uitleggen </a:t>
            </a:r>
            <a:r>
              <a:rPr lang="nl-NL" b="0">
                <a:ea typeface="+mn-lt"/>
                <a:cs typeface="+mn-lt"/>
              </a:rPr>
              <a:t>en toepassen</a:t>
            </a:r>
            <a:r>
              <a:rPr lang="nl-NL" b="0">
                <a:solidFill>
                  <a:schemeClr val="tx1"/>
                </a:solidFill>
              </a:rPr>
              <a:t>.</a:t>
            </a:r>
            <a:endParaRPr lang="nl-NL" b="0">
              <a:solidFill>
                <a:schemeClr val="tx1"/>
              </a:solidFill>
              <a:cs typeface="Calibri"/>
            </a:endParaRPr>
          </a:p>
          <a:p>
            <a:pPr marL="285750" indent="-285750">
              <a:spcBef>
                <a:spcPct val="20000"/>
              </a:spcBef>
              <a:buFont typeface="Arial" panose="020B0604020202020204" pitchFamily="34" charset="0"/>
              <a:buChar char="•"/>
            </a:pPr>
            <a:r>
              <a:rPr lang="nl-NL" b="0">
                <a:solidFill>
                  <a:schemeClr val="tx1"/>
                </a:solidFill>
              </a:rPr>
              <a:t>Je kunt de aangeboden begrippen voor </a:t>
            </a:r>
            <a:r>
              <a:rPr lang="nl-NL" b="0" err="1">
                <a:solidFill>
                  <a:schemeClr val="tx1"/>
                </a:solidFill>
              </a:rPr>
              <a:t>planet</a:t>
            </a:r>
            <a:r>
              <a:rPr lang="nl-NL" b="0">
                <a:solidFill>
                  <a:schemeClr val="tx1"/>
                </a:solidFill>
              </a:rPr>
              <a:t> uitleggen </a:t>
            </a:r>
            <a:r>
              <a:rPr lang="nl-NL" b="0">
                <a:ea typeface="+mn-lt"/>
                <a:cs typeface="+mn-lt"/>
              </a:rPr>
              <a:t>en toepassen</a:t>
            </a:r>
            <a:r>
              <a:rPr lang="nl-NL" b="0">
                <a:solidFill>
                  <a:schemeClr val="tx1"/>
                </a:solidFill>
              </a:rPr>
              <a:t>.</a:t>
            </a:r>
            <a:endParaRPr lang="nl-NL" b="0">
              <a:solidFill>
                <a:schemeClr val="tx1"/>
              </a:solidFill>
              <a:cs typeface="Calibri"/>
            </a:endParaRPr>
          </a:p>
        </p:txBody>
      </p:sp>
      <p:sp>
        <p:nvSpPr>
          <p:cNvPr id="13" name="Rechthoek 12"/>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spTree>
    <p:extLst>
      <p:ext uri="{BB962C8B-B14F-4D97-AF65-F5344CB8AC3E}">
        <p14:creationId xmlns:p14="http://schemas.microsoft.com/office/powerpoint/2010/main" val="83892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2439" y="188841"/>
            <a:ext cx="10515600" cy="758281"/>
          </a:xfrm>
        </p:spPr>
        <p:txBody>
          <a:bodyPr/>
          <a:lstStyle/>
          <a:p>
            <a:r>
              <a:rPr lang="nl-NL"/>
              <a:t>De wereld en ik - ondernemingsplan</a:t>
            </a:r>
          </a:p>
        </p:txBody>
      </p:sp>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615314" y="1136650"/>
            <a:ext cx="6533021" cy="110799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a:solidFill>
                  <a:schemeClr val="accent5"/>
                </a:solidFill>
                <a:latin typeface="+mn-lt"/>
              </a:rPr>
              <a:t>Ondernemingsplan</a:t>
            </a:r>
          </a:p>
          <a:p>
            <a:pPr eaLnBrk="1" hangingPunct="1">
              <a:spcBef>
                <a:spcPct val="0"/>
              </a:spcBef>
              <a:buFontTx/>
              <a:buNone/>
            </a:pPr>
            <a:r>
              <a:rPr lang="nl-NL" altLang="nl-NL" sz="1600">
                <a:latin typeface="+mn-lt"/>
              </a:rPr>
              <a:t>Bij je minionderneming maak je een ondernemingsplan. Met dit ondernemingsplan wordt leerdoel 2 getoetst. Bij dit leerdoel horen verschillende succescriteria. </a:t>
            </a:r>
          </a:p>
        </p:txBody>
      </p:sp>
      <p:sp>
        <p:nvSpPr>
          <p:cNvPr id="9" name="Tekstvak 8"/>
          <p:cNvSpPr txBox="1"/>
          <p:nvPr/>
        </p:nvSpPr>
        <p:spPr>
          <a:xfrm>
            <a:off x="615315" y="2448619"/>
            <a:ext cx="6533021" cy="3293209"/>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a:solidFill>
                  <a:schemeClr val="tx1"/>
                </a:solidFill>
              </a:rPr>
              <a:t>Succescriteria leerdoel 2</a:t>
            </a:r>
          </a:p>
          <a:p>
            <a:pPr marL="285750" indent="-285750">
              <a:buChar char="•"/>
            </a:pPr>
            <a:r>
              <a:rPr lang="nl-NL" b="0"/>
              <a:t>Je kunt een marktanalyse doen en de bevindingen toepassen op je minionderneming.</a:t>
            </a:r>
          </a:p>
          <a:p>
            <a:pPr marL="285750" indent="-285750">
              <a:buFont typeface="Arial" panose="020B0604020202020204" pitchFamily="34" charset="0"/>
              <a:buChar char="•"/>
            </a:pPr>
            <a:r>
              <a:rPr lang="nl-NL" b="0"/>
              <a:t>Je kunt een financiële onderbouwing van je product/dienst maken.</a:t>
            </a:r>
          </a:p>
          <a:p>
            <a:pPr marL="285750" indent="-285750">
              <a:buFont typeface="Arial" panose="020B0604020202020204" pitchFamily="34" charset="0"/>
              <a:buChar char="•"/>
            </a:pPr>
            <a:r>
              <a:rPr lang="nl-NL" b="0"/>
              <a:t>Je kunt je product/dienst aantrekkelijk presenteren en verkopen.</a:t>
            </a:r>
          </a:p>
          <a:p>
            <a:pPr marL="285750" indent="-285750">
              <a:buFont typeface="Arial" panose="020B0604020202020204" pitchFamily="34" charset="0"/>
              <a:buChar char="•"/>
            </a:pPr>
            <a:r>
              <a:rPr lang="nl-NL" b="0"/>
              <a:t>Je kunt een plan van aanpak maken voor de stand.</a:t>
            </a:r>
          </a:p>
          <a:p>
            <a:pPr marL="285750" indent="-285750">
              <a:buFont typeface="Arial" panose="020B0604020202020204" pitchFamily="34" charset="0"/>
              <a:buChar char="•"/>
            </a:pPr>
            <a:r>
              <a:rPr lang="nl-NL" b="0"/>
              <a:t>Je kunt de principes van de nieuwe economie toepassen op je minionderneming.</a:t>
            </a:r>
          </a:p>
          <a:p>
            <a:pPr marL="285750" indent="-285750">
              <a:buFont typeface="Arial" panose="020B0604020202020204" pitchFamily="34" charset="0"/>
              <a:buChar char="•"/>
            </a:pPr>
            <a:r>
              <a:rPr lang="nl-NL" b="0"/>
              <a:t>Je kunt reflecteren op de ondernemerscompetenties.</a:t>
            </a:r>
          </a:p>
          <a:p>
            <a:pPr marL="285750" indent="-285750">
              <a:buFont typeface="Arial" panose="020B0604020202020204" pitchFamily="34" charset="0"/>
              <a:buChar char="•"/>
            </a:pPr>
            <a:r>
              <a:rPr lang="nl-NL" b="0"/>
              <a:t>Je kunt communiceren en documenten delen via de </a:t>
            </a:r>
            <a:r>
              <a:rPr lang="nl-NL" b="0" err="1"/>
              <a:t>cloud</a:t>
            </a:r>
            <a:r>
              <a:rPr lang="nl-NL" b="0"/>
              <a:t>.</a:t>
            </a:r>
          </a:p>
          <a:p>
            <a:pPr marL="285750" indent="-285750">
              <a:buFont typeface="Arial" panose="020B0604020202020204" pitchFamily="34" charset="0"/>
              <a:buChar char="•"/>
            </a:pPr>
            <a:r>
              <a:rPr lang="nl-NL" b="0"/>
              <a:t>Je kunt een ondernemingsplan maken.</a:t>
            </a:r>
          </a:p>
          <a:p>
            <a:pPr marL="285750" indent="-285750">
              <a:buFont typeface="Arial" panose="020B0604020202020204" pitchFamily="34" charset="0"/>
              <a:buChar char="•"/>
            </a:pPr>
            <a:r>
              <a:rPr lang="nl-NL" b="0">
                <a:solidFill>
                  <a:schemeClr val="tx1"/>
                </a:solidFill>
              </a:rPr>
              <a:t>Je kunt verantwoorden hoe maatschappelijk verantwoord ondernemen binnen de mini onderneming terugkomt.</a:t>
            </a:r>
          </a:p>
        </p:txBody>
      </p:sp>
      <p:sp>
        <p:nvSpPr>
          <p:cNvPr id="11" name="Rechthoek 10"/>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pic>
        <p:nvPicPr>
          <p:cNvPr id="3074" name="Picture 2" descr="Afbeeldingsresultaat voor ondernemerspl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5548" y="1991861"/>
            <a:ext cx="3105510" cy="24637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6642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2440" y="65445"/>
            <a:ext cx="11457892" cy="758281"/>
          </a:xfrm>
        </p:spPr>
        <p:txBody>
          <a:bodyPr>
            <a:normAutofit/>
          </a:bodyPr>
          <a:lstStyle/>
          <a:p>
            <a:r>
              <a:rPr lang="nl-NL"/>
              <a:t>Voorwaarde voor beoordeling ondernemersplan</a:t>
            </a:r>
          </a:p>
        </p:txBody>
      </p:sp>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Rechthoek 10"/>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pic>
        <p:nvPicPr>
          <p:cNvPr id="9" name="Afbeelding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6005" y="817393"/>
            <a:ext cx="4068622" cy="5760344"/>
          </a:xfrm>
          <a:prstGeom prst="rect">
            <a:avLst/>
          </a:prstGeom>
        </p:spPr>
      </p:pic>
      <p:pic>
        <p:nvPicPr>
          <p:cNvPr id="4098" name="Picture 2" descr="Afbeeldingsresultaat voor uitroepteken 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70499" y="1572326"/>
            <a:ext cx="2294122" cy="2294122"/>
          </a:xfrm>
          <a:prstGeom prst="rect">
            <a:avLst/>
          </a:prstGeom>
          <a:noFill/>
          <a:extLst>
            <a:ext uri="{909E8E84-426E-40DD-AFC4-6F175D3DCCD1}">
              <a14:hiddenFill xmlns:a14="http://schemas.microsoft.com/office/drawing/2010/main">
                <a:solidFill>
                  <a:srgbClr val="FFFFFF"/>
                </a:solidFill>
              </a14:hiddenFill>
            </a:ext>
          </a:extLst>
        </p:spPr>
      </p:pic>
      <p:sp>
        <p:nvSpPr>
          <p:cNvPr id="3" name="Tekstvak 9">
            <a:extLst>
              <a:ext uri="{FF2B5EF4-FFF2-40B4-BE49-F238E27FC236}">
                <a16:creationId xmlns:a16="http://schemas.microsoft.com/office/drawing/2014/main" id="{0EF5C59D-F48A-4C4A-A9A5-9A6BCF602839}"/>
              </a:ext>
            </a:extLst>
          </p:cNvPr>
          <p:cNvSpPr txBox="1">
            <a:spLocks noChangeArrowheads="1"/>
          </p:cNvSpPr>
          <p:nvPr/>
        </p:nvSpPr>
        <p:spPr bwMode="auto">
          <a:xfrm>
            <a:off x="6025514" y="4232274"/>
            <a:ext cx="5075696" cy="110799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a:solidFill>
                  <a:schemeClr val="accent5"/>
                </a:solidFill>
                <a:latin typeface="+mn-lt"/>
              </a:rPr>
              <a:t>Ondernemingsplan</a:t>
            </a:r>
          </a:p>
          <a:p>
            <a:pPr>
              <a:spcBef>
                <a:spcPct val="0"/>
              </a:spcBef>
              <a:buNone/>
            </a:pPr>
            <a:r>
              <a:rPr lang="nl-NL" altLang="nl-NL" sz="1600">
                <a:latin typeface="+mn-lt"/>
                <a:cs typeface="Calibri"/>
              </a:rPr>
              <a:t>Je ondernemingsplan wordt alleen beoordeeld als het aan de 'voorwaarden voor beoordeling' voldoet. De checklist hiervoor zie je hiernaast. </a:t>
            </a:r>
          </a:p>
        </p:txBody>
      </p:sp>
    </p:spTree>
    <p:extLst>
      <p:ext uri="{BB962C8B-B14F-4D97-AF65-F5344CB8AC3E}">
        <p14:creationId xmlns:p14="http://schemas.microsoft.com/office/powerpoint/2010/main" val="2429038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2440" y="65445"/>
            <a:ext cx="10515600" cy="758281"/>
          </a:xfrm>
        </p:spPr>
        <p:txBody>
          <a:bodyPr/>
          <a:lstStyle/>
          <a:p>
            <a:r>
              <a:rPr lang="nl-NL"/>
              <a:t>De wereld en ik – vlog</a:t>
            </a:r>
          </a:p>
        </p:txBody>
      </p:sp>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661637" y="980158"/>
            <a:ext cx="6202008" cy="110799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a:solidFill>
                  <a:schemeClr val="accent5"/>
                </a:solidFill>
                <a:latin typeface="+mn-lt"/>
              </a:rPr>
              <a:t>Vlog</a:t>
            </a:r>
          </a:p>
          <a:p>
            <a:pPr>
              <a:spcBef>
                <a:spcPct val="0"/>
              </a:spcBef>
              <a:buNone/>
            </a:pPr>
            <a:r>
              <a:rPr lang="nl-NL" altLang="nl-NL" sz="1600">
                <a:latin typeface="+mn-lt"/>
              </a:rPr>
              <a:t>Je vlog maak je over je maatschappelijke stage. Met deze vlog wordt leerdoel 3 getoetst. Bij dit leerdoel horen verschillende succescriteria. </a:t>
            </a:r>
            <a:endParaRPr lang="nl-NL" altLang="nl-NL" sz="1600">
              <a:latin typeface="+mn-lt"/>
              <a:cs typeface="Calibri"/>
            </a:endParaRPr>
          </a:p>
          <a:p>
            <a:pPr eaLnBrk="1" hangingPunct="1">
              <a:spcBef>
                <a:spcPct val="0"/>
              </a:spcBef>
              <a:buFontTx/>
              <a:buNone/>
            </a:pPr>
            <a:endParaRPr lang="nl-NL" altLang="nl-NL" sz="1600">
              <a:latin typeface="+mn-lt"/>
            </a:endParaRPr>
          </a:p>
        </p:txBody>
      </p:sp>
      <p:sp>
        <p:nvSpPr>
          <p:cNvPr id="9" name="Tekstvak 8"/>
          <p:cNvSpPr txBox="1"/>
          <p:nvPr/>
        </p:nvSpPr>
        <p:spPr>
          <a:xfrm>
            <a:off x="661637" y="2453152"/>
            <a:ext cx="6202008" cy="3046988"/>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a:solidFill>
                  <a:schemeClr val="tx1"/>
                </a:solidFill>
              </a:rPr>
              <a:t>Succescriteria leerdoel 3</a:t>
            </a:r>
          </a:p>
          <a:p>
            <a:pPr marL="285750" indent="-285750">
              <a:buChar char="•"/>
            </a:pPr>
            <a:r>
              <a:rPr lang="nl-NL" b="0">
                <a:solidFill>
                  <a:schemeClr val="tx1"/>
                </a:solidFill>
              </a:rPr>
              <a:t>Je kunt een praktijkplek benaderen waar je praktijkervaring op het  gebied van maatschappelijk werk op kunt doen. </a:t>
            </a:r>
          </a:p>
          <a:p>
            <a:pPr marL="285750" indent="-285750">
              <a:buFont typeface="Arial" panose="020B0604020202020204" pitchFamily="34" charset="0"/>
              <a:buChar char="•"/>
            </a:pPr>
            <a:r>
              <a:rPr lang="nl-NL" b="0">
                <a:solidFill>
                  <a:schemeClr val="tx1"/>
                </a:solidFill>
              </a:rPr>
              <a:t>Je kunt de opgedane kennis uit de periode koppelen aan de praktijksituatie. </a:t>
            </a:r>
          </a:p>
          <a:p>
            <a:pPr marL="285750" indent="-285750">
              <a:buFont typeface="Arial" panose="020B0604020202020204" pitchFamily="34" charset="0"/>
              <a:buChar char="•"/>
            </a:pPr>
            <a:r>
              <a:rPr lang="nl-NL" b="0">
                <a:solidFill>
                  <a:schemeClr val="tx1"/>
                </a:solidFill>
              </a:rPr>
              <a:t>Je kunt uitleggen welke werkzaamheden je tijdens je stage hebt uitgevoerd.</a:t>
            </a:r>
          </a:p>
          <a:p>
            <a:pPr marL="285750" indent="-285750">
              <a:buFont typeface="Arial" panose="020B0604020202020204" pitchFamily="34" charset="0"/>
              <a:buChar char="•"/>
            </a:pPr>
            <a:r>
              <a:rPr lang="nl-NL" b="0">
                <a:solidFill>
                  <a:schemeClr val="tx1"/>
                </a:solidFill>
              </a:rPr>
              <a:t>Je kunt reflecteren op een ethisch dilemma. </a:t>
            </a:r>
          </a:p>
          <a:p>
            <a:pPr marL="285750" indent="-285750">
              <a:buFont typeface="Arial" panose="020B0604020202020204" pitchFamily="34" charset="0"/>
              <a:buChar char="•"/>
            </a:pPr>
            <a:r>
              <a:rPr lang="nl-NL" b="0">
                <a:solidFill>
                  <a:schemeClr val="tx1"/>
                </a:solidFill>
              </a:rPr>
              <a:t>Je kunt een video opname maken van je praktijkervaring.</a:t>
            </a:r>
          </a:p>
          <a:p>
            <a:pPr marL="285750" indent="-285750">
              <a:buFont typeface="Arial" panose="020B0604020202020204" pitchFamily="34" charset="0"/>
              <a:buChar char="•"/>
            </a:pPr>
            <a:r>
              <a:rPr lang="nl-NL" b="0">
                <a:solidFill>
                  <a:schemeClr val="tx1"/>
                </a:solidFill>
              </a:rPr>
              <a:t>Je kunt videobestanden bewerken en samenvoegen tot een representatieve vlog.</a:t>
            </a:r>
          </a:p>
          <a:p>
            <a:pPr marL="285750" indent="-285750">
              <a:buFont typeface="Arial" panose="020B0604020202020204" pitchFamily="34" charset="0"/>
              <a:buChar char="•"/>
            </a:pPr>
            <a:r>
              <a:rPr lang="nl-NL" b="0">
                <a:solidFill>
                  <a:schemeClr val="tx1"/>
                </a:solidFill>
              </a:rPr>
              <a:t>Je kunt je videobestand digitaal delen met derden.</a:t>
            </a:r>
          </a:p>
        </p:txBody>
      </p:sp>
      <p:sp>
        <p:nvSpPr>
          <p:cNvPr id="13" name="Rechthoek 12"/>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pic>
        <p:nvPicPr>
          <p:cNvPr id="2050" name="Picture 2" descr="Gerelateerde afbeeldi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13553"/>
          <a:stretch/>
        </p:blipFill>
        <p:spPr bwMode="auto">
          <a:xfrm>
            <a:off x="7599093" y="1944091"/>
            <a:ext cx="3795315" cy="3543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2962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2440" y="65445"/>
            <a:ext cx="10515600" cy="758281"/>
          </a:xfrm>
        </p:spPr>
        <p:txBody>
          <a:bodyPr/>
          <a:lstStyle/>
          <a:p>
            <a:r>
              <a:rPr lang="nl-NL"/>
              <a:t>De wereld en ik – vlog</a:t>
            </a:r>
          </a:p>
        </p:txBody>
      </p:sp>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661637" y="980158"/>
            <a:ext cx="6202008" cy="1569660"/>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2000" b="1" dirty="0">
                <a:solidFill>
                  <a:schemeClr val="accent5"/>
                </a:solidFill>
                <a:latin typeface="+mn-lt"/>
              </a:rPr>
              <a:t>Vlog</a:t>
            </a:r>
          </a:p>
          <a:p>
            <a:pPr>
              <a:spcBef>
                <a:spcPct val="0"/>
              </a:spcBef>
              <a:buNone/>
            </a:pPr>
            <a:r>
              <a:rPr lang="nl-NL" altLang="nl-NL" sz="2000" dirty="0">
                <a:latin typeface="+mn-lt"/>
              </a:rPr>
              <a:t>Je vlog maak je over je maatschappelijke stage. </a:t>
            </a:r>
            <a:r>
              <a:rPr lang="nl-NL" altLang="nl-NL" sz="2000" b="1" u="sng" dirty="0">
                <a:latin typeface="+mn-lt"/>
              </a:rPr>
              <a:t>Voorwaarde voor beoordeling </a:t>
            </a:r>
            <a:r>
              <a:rPr lang="nl-NL" altLang="nl-NL" sz="2000" b="1" u="sng" dirty="0">
                <a:latin typeface="+mn-lt"/>
                <a:sym typeface="Wingdings" panose="05000000000000000000" pitchFamily="2" charset="2"/>
              </a:rPr>
              <a:t> Lengte video is minimaal 3 minuten en maximaal 5 minuten.</a:t>
            </a:r>
            <a:endParaRPr lang="nl-NL" altLang="nl-NL" sz="2000" dirty="0">
              <a:latin typeface="+mn-lt"/>
              <a:cs typeface="Calibri"/>
            </a:endParaRPr>
          </a:p>
          <a:p>
            <a:pPr eaLnBrk="1" hangingPunct="1">
              <a:spcBef>
                <a:spcPct val="0"/>
              </a:spcBef>
              <a:buFontTx/>
              <a:buNone/>
            </a:pPr>
            <a:endParaRPr lang="nl-NL" altLang="nl-NL" sz="1600" dirty="0">
              <a:latin typeface="+mn-lt"/>
            </a:endParaRPr>
          </a:p>
        </p:txBody>
      </p:sp>
      <p:sp>
        <p:nvSpPr>
          <p:cNvPr id="9" name="Tekstvak 8"/>
          <p:cNvSpPr txBox="1"/>
          <p:nvPr/>
        </p:nvSpPr>
        <p:spPr>
          <a:xfrm>
            <a:off x="661637" y="2453152"/>
            <a:ext cx="6202008" cy="1446550"/>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marL="285750" indent="-285750">
              <a:spcBef>
                <a:spcPct val="20000"/>
              </a:spcBef>
              <a:buFont typeface="Arial" panose="020B0604020202020204" pitchFamily="34" charset="0"/>
              <a:buChar char="•"/>
            </a:pPr>
            <a:r>
              <a:rPr lang="nl-NL" sz="2000" b="0" dirty="0">
                <a:solidFill>
                  <a:schemeClr val="tx1"/>
                </a:solidFill>
              </a:rPr>
              <a:t>Beoordelingsformulier gezamenlijk doorspreken</a:t>
            </a:r>
          </a:p>
          <a:p>
            <a:pPr marL="285750" indent="-285750">
              <a:spcBef>
                <a:spcPct val="20000"/>
              </a:spcBef>
              <a:buFont typeface="Arial" panose="020B0604020202020204" pitchFamily="34" charset="0"/>
              <a:buChar char="•"/>
            </a:pPr>
            <a:r>
              <a:rPr lang="nl-NL" sz="2000" b="0" dirty="0">
                <a:solidFill>
                  <a:schemeClr val="tx1"/>
                </a:solidFill>
              </a:rPr>
              <a:t>In week 6 (dinsdag 17 december) krijgen jullie vrij om je maatschappelijke stage uit te voeren</a:t>
            </a:r>
          </a:p>
          <a:p>
            <a:pPr marL="285750" indent="-285750">
              <a:spcBef>
                <a:spcPct val="20000"/>
              </a:spcBef>
              <a:buFont typeface="Arial" panose="020B0604020202020204" pitchFamily="34" charset="0"/>
              <a:buChar char="•"/>
            </a:pPr>
            <a:r>
              <a:rPr lang="nl-NL" sz="2000" b="0" dirty="0">
                <a:solidFill>
                  <a:schemeClr val="tx1"/>
                </a:solidFill>
              </a:rPr>
              <a:t>Lukt het op deze dag niet, dan op een vrije dag</a:t>
            </a:r>
          </a:p>
        </p:txBody>
      </p:sp>
      <p:sp>
        <p:nvSpPr>
          <p:cNvPr id="13" name="Rechthoek 12"/>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pic>
        <p:nvPicPr>
          <p:cNvPr id="2050" name="Picture 2" descr="Gerelateerde afbeeldi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13553"/>
          <a:stretch/>
        </p:blipFill>
        <p:spPr bwMode="auto">
          <a:xfrm>
            <a:off x="7599093" y="1944091"/>
            <a:ext cx="3795315" cy="3543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2955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5485" y="138317"/>
            <a:ext cx="5239945" cy="758281"/>
          </a:xfrm>
        </p:spPr>
        <p:txBody>
          <a:bodyPr/>
          <a:lstStyle/>
          <a:p>
            <a:r>
              <a:rPr lang="nl-NL" dirty="0"/>
              <a:t>De wereld en ik – vlog</a:t>
            </a:r>
          </a:p>
        </p:txBody>
      </p:sp>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3" name="Rechthoek 12"/>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pic>
        <p:nvPicPr>
          <p:cNvPr id="2050" name="Picture 2" descr="Gerelateerde afbeeldi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13553"/>
          <a:stretch/>
        </p:blipFill>
        <p:spPr bwMode="auto">
          <a:xfrm>
            <a:off x="7599093" y="1944091"/>
            <a:ext cx="3795315" cy="354337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el 2">
            <a:extLst>
              <a:ext uri="{FF2B5EF4-FFF2-40B4-BE49-F238E27FC236}">
                <a16:creationId xmlns:a16="http://schemas.microsoft.com/office/drawing/2014/main" id="{86CF28FD-034B-456E-91AA-A2B64348C422}"/>
              </a:ext>
            </a:extLst>
          </p:cNvPr>
          <p:cNvGraphicFramePr>
            <a:graphicFrameLocks noGrp="1"/>
          </p:cNvGraphicFramePr>
          <p:nvPr>
            <p:extLst>
              <p:ext uri="{D42A27DB-BD31-4B8C-83A1-F6EECF244321}">
                <p14:modId xmlns:p14="http://schemas.microsoft.com/office/powerpoint/2010/main" val="192729813"/>
              </p:ext>
            </p:extLst>
          </p:nvPr>
        </p:nvGraphicFramePr>
        <p:xfrm>
          <a:off x="312948" y="85001"/>
          <a:ext cx="6444878" cy="6687998"/>
        </p:xfrm>
        <a:graphic>
          <a:graphicData uri="http://schemas.openxmlformats.org/drawingml/2006/table">
            <a:tbl>
              <a:tblPr firstRow="1" firstCol="1" bandRow="1">
                <a:tableStyleId>{5C22544A-7EE6-4342-B048-85BDC9FD1C3A}</a:tableStyleId>
              </a:tblPr>
              <a:tblGrid>
                <a:gridCol w="772735">
                  <a:extLst>
                    <a:ext uri="{9D8B030D-6E8A-4147-A177-3AD203B41FA5}">
                      <a16:colId xmlns:a16="http://schemas.microsoft.com/office/drawing/2014/main" val="3687010792"/>
                    </a:ext>
                  </a:extLst>
                </a:gridCol>
                <a:gridCol w="2979096">
                  <a:extLst>
                    <a:ext uri="{9D8B030D-6E8A-4147-A177-3AD203B41FA5}">
                      <a16:colId xmlns:a16="http://schemas.microsoft.com/office/drawing/2014/main" val="3183674587"/>
                    </a:ext>
                  </a:extLst>
                </a:gridCol>
                <a:gridCol w="576162">
                  <a:extLst>
                    <a:ext uri="{9D8B030D-6E8A-4147-A177-3AD203B41FA5}">
                      <a16:colId xmlns:a16="http://schemas.microsoft.com/office/drawing/2014/main" val="2074554155"/>
                    </a:ext>
                  </a:extLst>
                </a:gridCol>
                <a:gridCol w="288081">
                  <a:extLst>
                    <a:ext uri="{9D8B030D-6E8A-4147-A177-3AD203B41FA5}">
                      <a16:colId xmlns:a16="http://schemas.microsoft.com/office/drawing/2014/main" val="2689443960"/>
                    </a:ext>
                  </a:extLst>
                </a:gridCol>
                <a:gridCol w="288758">
                  <a:extLst>
                    <a:ext uri="{9D8B030D-6E8A-4147-A177-3AD203B41FA5}">
                      <a16:colId xmlns:a16="http://schemas.microsoft.com/office/drawing/2014/main" val="4063748865"/>
                    </a:ext>
                  </a:extLst>
                </a:gridCol>
                <a:gridCol w="386367">
                  <a:extLst>
                    <a:ext uri="{9D8B030D-6E8A-4147-A177-3AD203B41FA5}">
                      <a16:colId xmlns:a16="http://schemas.microsoft.com/office/drawing/2014/main" val="2643802305"/>
                    </a:ext>
                  </a:extLst>
                </a:gridCol>
                <a:gridCol w="386367">
                  <a:extLst>
                    <a:ext uri="{9D8B030D-6E8A-4147-A177-3AD203B41FA5}">
                      <a16:colId xmlns:a16="http://schemas.microsoft.com/office/drawing/2014/main" val="1321191719"/>
                    </a:ext>
                  </a:extLst>
                </a:gridCol>
                <a:gridCol w="386367">
                  <a:extLst>
                    <a:ext uri="{9D8B030D-6E8A-4147-A177-3AD203B41FA5}">
                      <a16:colId xmlns:a16="http://schemas.microsoft.com/office/drawing/2014/main" val="3068561530"/>
                    </a:ext>
                  </a:extLst>
                </a:gridCol>
                <a:gridCol w="380945">
                  <a:extLst>
                    <a:ext uri="{9D8B030D-6E8A-4147-A177-3AD203B41FA5}">
                      <a16:colId xmlns:a16="http://schemas.microsoft.com/office/drawing/2014/main" val="3232675560"/>
                    </a:ext>
                  </a:extLst>
                </a:gridCol>
              </a:tblGrid>
              <a:tr h="193910">
                <a:tc gridSpan="9">
                  <a:txBody>
                    <a:bodyPr/>
                    <a:lstStyle/>
                    <a:p>
                      <a:pPr>
                        <a:lnSpc>
                          <a:spcPct val="107000"/>
                        </a:lnSpc>
                        <a:spcAft>
                          <a:spcPts val="0"/>
                        </a:spcAft>
                      </a:pPr>
                      <a:r>
                        <a:rPr lang="nl-NL" sz="900" cap="all">
                          <a:effectLst/>
                        </a:rPr>
                        <a:t>Beoordelingscriteria</a:t>
                      </a:r>
                      <a:endParaRPr lang="nl-NL" sz="70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val="3403483852"/>
                  </a:ext>
                </a:extLst>
              </a:tr>
              <a:tr h="288169">
                <a:tc>
                  <a:txBody>
                    <a:bodyPr/>
                    <a:lstStyle/>
                    <a:p>
                      <a:pPr algn="ctr">
                        <a:lnSpc>
                          <a:spcPct val="107000"/>
                        </a:lnSpc>
                        <a:spcAft>
                          <a:spcPts val="0"/>
                        </a:spcAft>
                      </a:pPr>
                      <a:r>
                        <a:rPr lang="nl-NL" sz="1050" cap="all" dirty="0">
                          <a:effectLst/>
                        </a:rPr>
                        <a:t>1</a:t>
                      </a:r>
                      <a:endParaRPr lang="nl-NL" sz="1050" dirty="0">
                        <a:effectLst/>
                      </a:endParaRPr>
                    </a:p>
                    <a:p>
                      <a:pPr algn="ctr">
                        <a:lnSpc>
                          <a:spcPct val="107000"/>
                        </a:lnSpc>
                        <a:spcAft>
                          <a:spcPts val="0"/>
                        </a:spcAft>
                      </a:pPr>
                      <a:r>
                        <a:rPr lang="nl-NL" sz="1050" cap="all" dirty="0">
                          <a:effectLst/>
                        </a:rPr>
                        <a:t>20 punten</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tc>
                <a:tc rowSpan="2">
                  <a:txBody>
                    <a:bodyPr/>
                    <a:lstStyle/>
                    <a:p>
                      <a:pPr>
                        <a:lnSpc>
                          <a:spcPct val="107000"/>
                        </a:lnSpc>
                        <a:spcAft>
                          <a:spcPts val="0"/>
                        </a:spcAft>
                      </a:pPr>
                      <a:r>
                        <a:rPr lang="nl-NL" sz="1050" dirty="0">
                          <a:effectLst/>
                        </a:rPr>
                        <a:t>Inhoudelijk: Kennis</a:t>
                      </a:r>
                    </a:p>
                    <a:p>
                      <a:pPr>
                        <a:lnSpc>
                          <a:spcPct val="115000"/>
                        </a:lnSpc>
                        <a:spcAft>
                          <a:spcPts val="1000"/>
                        </a:spcAft>
                      </a:pPr>
                      <a:r>
                        <a:rPr lang="nl-NL" sz="1050" dirty="0">
                          <a:effectLst/>
                        </a:rPr>
                        <a:t>Er wordt in de vlog inhoudelijke kennis uit de periode gekoppeld aan situaties uit de praktijkplek. Dit gebeurt aan de hand van minimaal  4 praktijkvoorbeelden. </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tc>
                <a:tc>
                  <a:txBody>
                    <a:bodyPr/>
                    <a:lstStyle/>
                    <a:p>
                      <a:pPr algn="ctr">
                        <a:lnSpc>
                          <a:spcPct val="107000"/>
                        </a:lnSpc>
                        <a:spcAft>
                          <a:spcPts val="0"/>
                        </a:spcAft>
                      </a:pPr>
                      <a:r>
                        <a:rPr lang="nl-NL" sz="1050">
                          <a:effectLst/>
                        </a:rPr>
                        <a:t>Score</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0</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1</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2</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3</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4</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5</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extLst>
                  <a:ext uri="{0D108BD9-81ED-4DB2-BD59-A6C34878D82A}">
                    <a16:rowId xmlns:a16="http://schemas.microsoft.com/office/drawing/2014/main" val="2245428972"/>
                  </a:ext>
                </a:extLst>
              </a:tr>
              <a:tr h="542415">
                <a:tc>
                  <a:txBody>
                    <a:bodyPr/>
                    <a:lstStyle/>
                    <a:p>
                      <a:pPr algn="ctr">
                        <a:lnSpc>
                          <a:spcPct val="107000"/>
                        </a:lnSpc>
                        <a:spcAft>
                          <a:spcPts val="0"/>
                        </a:spcAft>
                      </a:pPr>
                      <a:r>
                        <a:rPr lang="nl-NL" sz="1050" cap="all" dirty="0">
                          <a:effectLst/>
                        </a:rPr>
                        <a:t> </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tc>
                <a:tc vMerge="1">
                  <a:txBody>
                    <a:bodyPr/>
                    <a:lstStyle/>
                    <a:p>
                      <a:endParaRPr lang="nl-NL"/>
                    </a:p>
                  </a:txBody>
                  <a:tcPr/>
                </a:tc>
                <a:tc>
                  <a:txBody>
                    <a:bodyPr/>
                    <a:lstStyle/>
                    <a:p>
                      <a:pPr algn="ctr">
                        <a:lnSpc>
                          <a:spcPct val="107000"/>
                        </a:lnSpc>
                        <a:spcAft>
                          <a:spcPts val="0"/>
                        </a:spcAft>
                      </a:pPr>
                      <a:r>
                        <a:rPr lang="nl-NL" sz="1050" dirty="0">
                          <a:effectLst/>
                        </a:rPr>
                        <a:t>Punten</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dirty="0">
                          <a:effectLst/>
                        </a:rPr>
                        <a:t>0</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dirty="0">
                          <a:effectLst/>
                        </a:rPr>
                        <a:t>4</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dirty="0">
                          <a:effectLst/>
                        </a:rPr>
                        <a:t>8</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12</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16</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20</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extLst>
                  <a:ext uri="{0D108BD9-81ED-4DB2-BD59-A6C34878D82A}">
                    <a16:rowId xmlns:a16="http://schemas.microsoft.com/office/drawing/2014/main" val="1922879944"/>
                  </a:ext>
                </a:extLst>
              </a:tr>
              <a:tr h="1018223">
                <a:tc>
                  <a:txBody>
                    <a:bodyPr/>
                    <a:lstStyle/>
                    <a:p>
                      <a:pPr algn="ctr">
                        <a:lnSpc>
                          <a:spcPct val="107000"/>
                        </a:lnSpc>
                        <a:spcAft>
                          <a:spcPts val="0"/>
                        </a:spcAft>
                      </a:pPr>
                      <a:r>
                        <a:rPr lang="nl-NL" sz="1050" cap="all">
                          <a:effectLst/>
                        </a:rPr>
                        <a:t>2</a:t>
                      </a:r>
                      <a:endParaRPr lang="nl-NL" sz="1050">
                        <a:effectLst/>
                      </a:endParaRPr>
                    </a:p>
                    <a:p>
                      <a:pPr algn="ctr">
                        <a:lnSpc>
                          <a:spcPct val="107000"/>
                        </a:lnSpc>
                        <a:spcAft>
                          <a:spcPts val="0"/>
                        </a:spcAft>
                      </a:pPr>
                      <a:r>
                        <a:rPr lang="nl-NL" sz="1050" cap="all">
                          <a:effectLst/>
                        </a:rPr>
                        <a:t>30 punten</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tc>
                <a:tc rowSpan="2">
                  <a:txBody>
                    <a:bodyPr/>
                    <a:lstStyle/>
                    <a:p>
                      <a:pPr>
                        <a:lnSpc>
                          <a:spcPct val="107000"/>
                        </a:lnSpc>
                        <a:spcAft>
                          <a:spcPts val="0"/>
                        </a:spcAft>
                      </a:pPr>
                      <a:r>
                        <a:rPr lang="nl-NL" sz="1050" dirty="0">
                          <a:effectLst/>
                        </a:rPr>
                        <a:t>Praktijkplekbeschrijving</a:t>
                      </a:r>
                    </a:p>
                    <a:p>
                      <a:pPr marL="342900" lvl="0" indent="-342900">
                        <a:spcAft>
                          <a:spcPts val="0"/>
                        </a:spcAft>
                        <a:buFont typeface="Arial" panose="020B0604020202020204" pitchFamily="34" charset="0"/>
                        <a:buChar char="-"/>
                      </a:pPr>
                      <a:r>
                        <a:rPr lang="nl-NL" sz="1050" dirty="0">
                          <a:effectLst/>
                        </a:rPr>
                        <a:t>Er is een praktijkplek benaderd waar praktische ervaring op het gebied van maatschappelijk werk opgedaan kan worden.</a:t>
                      </a:r>
                    </a:p>
                    <a:p>
                      <a:pPr marL="342900" lvl="0" indent="-342900">
                        <a:spcAft>
                          <a:spcPts val="0"/>
                        </a:spcAft>
                        <a:buFont typeface="Arial" panose="020B0604020202020204" pitchFamily="34" charset="0"/>
                        <a:buChar char="-"/>
                      </a:pPr>
                      <a:r>
                        <a:rPr lang="nl-NL" sz="1050" dirty="0">
                          <a:effectLst/>
                        </a:rPr>
                        <a:t>De vlog laat minimaal 4 videofragmenten van verschillende werkzaamheden zien. De videofragmenten worden ondersteunt met een uitleg over de werkzaamheden.</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tc>
                <a:tc>
                  <a:txBody>
                    <a:bodyPr/>
                    <a:lstStyle/>
                    <a:p>
                      <a:pPr algn="ctr">
                        <a:lnSpc>
                          <a:spcPct val="107000"/>
                        </a:lnSpc>
                        <a:spcAft>
                          <a:spcPts val="0"/>
                        </a:spcAft>
                      </a:pPr>
                      <a:r>
                        <a:rPr lang="nl-NL" sz="1050">
                          <a:effectLst/>
                        </a:rPr>
                        <a:t>Score</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0</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1</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dirty="0">
                          <a:effectLst/>
                        </a:rPr>
                        <a:t>2</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dirty="0">
                          <a:effectLst/>
                        </a:rPr>
                        <a:t>3</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4</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5</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extLst>
                  <a:ext uri="{0D108BD9-81ED-4DB2-BD59-A6C34878D82A}">
                    <a16:rowId xmlns:a16="http://schemas.microsoft.com/office/drawing/2014/main" val="568315176"/>
                  </a:ext>
                </a:extLst>
              </a:tr>
              <a:tr h="327920">
                <a:tc>
                  <a:txBody>
                    <a:bodyPr/>
                    <a:lstStyle/>
                    <a:p>
                      <a:pPr algn="ctr">
                        <a:lnSpc>
                          <a:spcPct val="107000"/>
                        </a:lnSpc>
                        <a:spcAft>
                          <a:spcPts val="0"/>
                        </a:spcAft>
                      </a:pPr>
                      <a:r>
                        <a:rPr lang="nl-NL" sz="1050" cap="all" dirty="0">
                          <a:effectLst/>
                        </a:rPr>
                        <a:t> </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tc>
                <a:tc vMerge="1">
                  <a:txBody>
                    <a:bodyPr/>
                    <a:lstStyle/>
                    <a:p>
                      <a:endParaRPr lang="nl-NL"/>
                    </a:p>
                  </a:txBody>
                  <a:tcPr/>
                </a:tc>
                <a:tc>
                  <a:txBody>
                    <a:bodyPr/>
                    <a:lstStyle/>
                    <a:p>
                      <a:pPr algn="ctr">
                        <a:lnSpc>
                          <a:spcPct val="107000"/>
                        </a:lnSpc>
                        <a:spcAft>
                          <a:spcPts val="0"/>
                        </a:spcAft>
                      </a:pPr>
                      <a:r>
                        <a:rPr lang="nl-NL" sz="1050" dirty="0">
                          <a:effectLst/>
                        </a:rPr>
                        <a:t>Punten</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0</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6</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12</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dirty="0">
                          <a:effectLst/>
                        </a:rPr>
                        <a:t>18</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24</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30</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extLst>
                  <a:ext uri="{0D108BD9-81ED-4DB2-BD59-A6C34878D82A}">
                    <a16:rowId xmlns:a16="http://schemas.microsoft.com/office/drawing/2014/main" val="1562678833"/>
                  </a:ext>
                </a:extLst>
              </a:tr>
              <a:tr h="2177813">
                <a:tc>
                  <a:txBody>
                    <a:bodyPr/>
                    <a:lstStyle/>
                    <a:p>
                      <a:pPr algn="ctr">
                        <a:lnSpc>
                          <a:spcPct val="107000"/>
                        </a:lnSpc>
                        <a:spcAft>
                          <a:spcPts val="0"/>
                        </a:spcAft>
                      </a:pPr>
                      <a:r>
                        <a:rPr lang="nl-NL" sz="1050" cap="all">
                          <a:effectLst/>
                        </a:rPr>
                        <a:t>3</a:t>
                      </a:r>
                      <a:endParaRPr lang="nl-NL" sz="1050">
                        <a:effectLst/>
                      </a:endParaRPr>
                    </a:p>
                    <a:p>
                      <a:pPr>
                        <a:lnSpc>
                          <a:spcPct val="107000"/>
                        </a:lnSpc>
                        <a:spcAft>
                          <a:spcPts val="0"/>
                        </a:spcAft>
                      </a:pPr>
                      <a:r>
                        <a:rPr lang="nl-NL" sz="1050" cap="all">
                          <a:effectLst/>
                        </a:rPr>
                        <a:t>30 Punten</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tc>
                <a:tc rowSpan="2">
                  <a:txBody>
                    <a:bodyPr/>
                    <a:lstStyle/>
                    <a:p>
                      <a:pPr>
                        <a:lnSpc>
                          <a:spcPct val="107000"/>
                        </a:lnSpc>
                        <a:spcAft>
                          <a:spcPts val="0"/>
                        </a:spcAft>
                      </a:pPr>
                      <a:r>
                        <a:rPr lang="nl-NL" sz="1050" dirty="0">
                          <a:effectLst/>
                        </a:rPr>
                        <a:t>Reflecteren</a:t>
                      </a:r>
                    </a:p>
                    <a:p>
                      <a:pPr marL="342900" lvl="0" indent="-342900">
                        <a:lnSpc>
                          <a:spcPct val="107000"/>
                        </a:lnSpc>
                        <a:spcAft>
                          <a:spcPts val="0"/>
                        </a:spcAft>
                        <a:buFont typeface="Arial" panose="020B0604020202020204" pitchFamily="34" charset="0"/>
                        <a:buChar char="-"/>
                      </a:pPr>
                      <a:r>
                        <a:rPr lang="nl-NL" sz="1050" dirty="0">
                          <a:effectLst/>
                        </a:rPr>
                        <a:t>In de vlog wordt n.a.v. de werkzaamheden van de maatschappelijke stage een ethisch dilemma benoemd waar de leerling tegenaan is gelopen. </a:t>
                      </a:r>
                    </a:p>
                    <a:p>
                      <a:pPr marL="342900" lvl="0" indent="-342900">
                        <a:spcAft>
                          <a:spcPts val="0"/>
                        </a:spcAft>
                        <a:buFont typeface="Arial" panose="020B0604020202020204" pitchFamily="34" charset="0"/>
                        <a:buChar char="-"/>
                      </a:pPr>
                      <a:r>
                        <a:rPr lang="nl-NL" sz="1050" dirty="0">
                          <a:effectLst/>
                        </a:rPr>
                        <a:t>Er wordt uitgelegd waarom dit een ethisch dilemma is. </a:t>
                      </a:r>
                    </a:p>
                    <a:p>
                      <a:pPr marL="342900" lvl="0" indent="-342900">
                        <a:spcAft>
                          <a:spcPts val="0"/>
                        </a:spcAft>
                        <a:buFont typeface="Arial" panose="020B0604020202020204" pitchFamily="34" charset="0"/>
                        <a:buChar char="-"/>
                      </a:pPr>
                      <a:r>
                        <a:rPr lang="nl-NL" sz="1050" dirty="0">
                          <a:effectLst/>
                        </a:rPr>
                        <a:t>Er wordt gereflecteerd op het dilemma. Hierbij worden de volgende vragen beantwoord:</a:t>
                      </a:r>
                    </a:p>
                    <a:p>
                      <a:pPr marL="342900" lvl="0" indent="-342900">
                        <a:spcAft>
                          <a:spcPts val="0"/>
                        </a:spcAft>
                        <a:buFont typeface="Symbol" panose="05050102010706020507" pitchFamily="18" charset="2"/>
                        <a:buChar char=""/>
                      </a:pPr>
                      <a:r>
                        <a:rPr lang="nl-NL" sz="1050" dirty="0">
                          <a:effectLst/>
                        </a:rPr>
                        <a:t>Welke keuze heb ik gemaakt?</a:t>
                      </a:r>
                    </a:p>
                    <a:p>
                      <a:pPr marL="342900" lvl="0" indent="-342900">
                        <a:spcAft>
                          <a:spcPts val="0"/>
                        </a:spcAft>
                        <a:buFont typeface="Symbol" panose="05050102010706020507" pitchFamily="18" charset="2"/>
                        <a:buChar char=""/>
                      </a:pPr>
                      <a:r>
                        <a:rPr lang="nl-NL" sz="1050" dirty="0">
                          <a:effectLst/>
                        </a:rPr>
                        <a:t>Waarom heb ik die keuze gemaakt?</a:t>
                      </a:r>
                    </a:p>
                    <a:p>
                      <a:pPr marL="342900" lvl="0" indent="-342900">
                        <a:spcAft>
                          <a:spcPts val="0"/>
                        </a:spcAft>
                        <a:buFont typeface="Symbol" panose="05050102010706020507" pitchFamily="18" charset="2"/>
                        <a:buChar char=""/>
                      </a:pPr>
                      <a:r>
                        <a:rPr lang="nl-NL" sz="1050" dirty="0">
                          <a:effectLst/>
                        </a:rPr>
                        <a:t>Hoe zou ik hier een volgende keer mee om gaan?</a:t>
                      </a:r>
                    </a:p>
                    <a:p>
                      <a:pPr marL="342900" lvl="0" indent="-342900">
                        <a:spcAft>
                          <a:spcPts val="0"/>
                        </a:spcAft>
                        <a:buFont typeface="Symbol" panose="05050102010706020507" pitchFamily="18" charset="2"/>
                        <a:buChar char=""/>
                      </a:pPr>
                      <a:r>
                        <a:rPr lang="nl-NL" sz="1050" dirty="0">
                          <a:effectLst/>
                        </a:rPr>
                        <a:t>Welke (minimaal) 2 ondernemerscompetenties kan ik koppelen aan het dilemma?</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tc>
                <a:tc>
                  <a:txBody>
                    <a:bodyPr/>
                    <a:lstStyle/>
                    <a:p>
                      <a:pPr algn="ctr">
                        <a:lnSpc>
                          <a:spcPct val="107000"/>
                        </a:lnSpc>
                        <a:spcAft>
                          <a:spcPts val="0"/>
                        </a:spcAft>
                      </a:pPr>
                      <a:r>
                        <a:rPr lang="nl-NL" sz="1050" dirty="0">
                          <a:effectLst/>
                        </a:rPr>
                        <a:t>Score</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dirty="0">
                          <a:effectLst/>
                        </a:rPr>
                        <a:t>0</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1</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2</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3</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dirty="0">
                          <a:effectLst/>
                        </a:rPr>
                        <a:t>4</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dirty="0">
                          <a:effectLst/>
                        </a:rPr>
                        <a:t>5</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extLst>
                  <a:ext uri="{0D108BD9-81ED-4DB2-BD59-A6C34878D82A}">
                    <a16:rowId xmlns:a16="http://schemas.microsoft.com/office/drawing/2014/main" val="4173059517"/>
                  </a:ext>
                </a:extLst>
              </a:tr>
              <a:tr h="397332">
                <a:tc>
                  <a:txBody>
                    <a:bodyPr/>
                    <a:lstStyle/>
                    <a:p>
                      <a:pPr algn="ctr">
                        <a:lnSpc>
                          <a:spcPct val="107000"/>
                        </a:lnSpc>
                        <a:spcAft>
                          <a:spcPts val="0"/>
                        </a:spcAft>
                      </a:pPr>
                      <a:r>
                        <a:rPr lang="nl-NL" sz="1050" cap="all">
                          <a:effectLst/>
                        </a:rPr>
                        <a:t> </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tc>
                <a:tc vMerge="1">
                  <a:txBody>
                    <a:bodyPr/>
                    <a:lstStyle/>
                    <a:p>
                      <a:endParaRPr lang="nl-NL"/>
                    </a:p>
                  </a:txBody>
                  <a:tcPr/>
                </a:tc>
                <a:tc>
                  <a:txBody>
                    <a:bodyPr/>
                    <a:lstStyle/>
                    <a:p>
                      <a:pPr algn="ctr">
                        <a:lnSpc>
                          <a:spcPct val="107000"/>
                        </a:lnSpc>
                        <a:spcAft>
                          <a:spcPts val="0"/>
                        </a:spcAft>
                      </a:pPr>
                      <a:r>
                        <a:rPr lang="nl-NL" sz="1050">
                          <a:effectLst/>
                        </a:rPr>
                        <a:t>Punten</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dirty="0">
                          <a:effectLst/>
                        </a:rPr>
                        <a:t>0</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6</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12</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18</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24</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dirty="0">
                          <a:effectLst/>
                        </a:rPr>
                        <a:t>30</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extLst>
                  <a:ext uri="{0D108BD9-81ED-4DB2-BD59-A6C34878D82A}">
                    <a16:rowId xmlns:a16="http://schemas.microsoft.com/office/drawing/2014/main" val="3483553645"/>
                  </a:ext>
                </a:extLst>
              </a:tr>
              <a:tr h="826697">
                <a:tc>
                  <a:txBody>
                    <a:bodyPr/>
                    <a:lstStyle/>
                    <a:p>
                      <a:pPr algn="ctr">
                        <a:lnSpc>
                          <a:spcPct val="107000"/>
                        </a:lnSpc>
                        <a:spcAft>
                          <a:spcPts val="0"/>
                        </a:spcAft>
                      </a:pPr>
                      <a:r>
                        <a:rPr lang="nl-NL" sz="1050" cap="all">
                          <a:effectLst/>
                        </a:rPr>
                        <a:t>4</a:t>
                      </a:r>
                      <a:endParaRPr lang="nl-NL" sz="1050">
                        <a:effectLst/>
                      </a:endParaRPr>
                    </a:p>
                    <a:p>
                      <a:pPr algn="ctr">
                        <a:lnSpc>
                          <a:spcPct val="107000"/>
                        </a:lnSpc>
                        <a:spcAft>
                          <a:spcPts val="0"/>
                        </a:spcAft>
                      </a:pPr>
                      <a:r>
                        <a:rPr lang="nl-NL" sz="1050" cap="all">
                          <a:effectLst/>
                        </a:rPr>
                        <a:t>20 punten</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tc>
                <a:tc rowSpan="2">
                  <a:txBody>
                    <a:bodyPr/>
                    <a:lstStyle/>
                    <a:p>
                      <a:pPr>
                        <a:lnSpc>
                          <a:spcPct val="107000"/>
                        </a:lnSpc>
                        <a:spcAft>
                          <a:spcPts val="0"/>
                        </a:spcAft>
                      </a:pPr>
                      <a:r>
                        <a:rPr lang="nl-NL" sz="1050">
                          <a:effectLst/>
                        </a:rPr>
                        <a:t>Algemeen</a:t>
                      </a:r>
                    </a:p>
                    <a:p>
                      <a:pPr marL="342900" lvl="0" indent="-342900">
                        <a:spcAft>
                          <a:spcPts val="0"/>
                        </a:spcAft>
                        <a:buFont typeface="Arial" panose="020B0604020202020204" pitchFamily="34" charset="0"/>
                        <a:buChar char="-"/>
                      </a:pPr>
                      <a:r>
                        <a:rPr lang="nl-NL" sz="1050">
                          <a:effectLst/>
                        </a:rPr>
                        <a:t>De videobestanden zijn samengevoegd en bewerkt tot een representatieve vlog.</a:t>
                      </a:r>
                    </a:p>
                    <a:p>
                      <a:pPr marL="342900" lvl="0" indent="-342900">
                        <a:spcAft>
                          <a:spcPts val="0"/>
                        </a:spcAft>
                        <a:buFont typeface="Arial" panose="020B0604020202020204" pitchFamily="34" charset="0"/>
                        <a:buChar char="-"/>
                      </a:pPr>
                      <a:r>
                        <a:rPr lang="nl-NL" sz="1050">
                          <a:effectLst/>
                        </a:rPr>
                        <a:t>De vlog kan digitaal gedeeld worden met derden.</a:t>
                      </a:r>
                    </a:p>
                    <a:p>
                      <a:pPr marL="342900" lvl="0" indent="-342900">
                        <a:spcAft>
                          <a:spcPts val="0"/>
                        </a:spcAft>
                        <a:buFont typeface="Arial" panose="020B0604020202020204" pitchFamily="34" charset="0"/>
                        <a:buChar char="-"/>
                      </a:pPr>
                      <a:r>
                        <a:rPr lang="nl-NL" sz="1050">
                          <a:effectLst/>
                        </a:rPr>
                        <a:t>De videobestanden zijn elk minimaal 3 en maximaal 5 minuten.</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tc>
                <a:tc>
                  <a:txBody>
                    <a:bodyPr/>
                    <a:lstStyle/>
                    <a:p>
                      <a:pPr algn="ctr">
                        <a:lnSpc>
                          <a:spcPct val="107000"/>
                        </a:lnSpc>
                        <a:spcAft>
                          <a:spcPts val="0"/>
                        </a:spcAft>
                      </a:pPr>
                      <a:r>
                        <a:rPr lang="nl-NL" sz="1050">
                          <a:effectLst/>
                        </a:rPr>
                        <a:t> </a:t>
                      </a:r>
                    </a:p>
                    <a:p>
                      <a:pPr algn="ctr">
                        <a:spcAft>
                          <a:spcPts val="0"/>
                        </a:spcAft>
                      </a:pPr>
                      <a:r>
                        <a:rPr lang="nl-NL" sz="1050">
                          <a:effectLst/>
                        </a:rPr>
                        <a:t> </a:t>
                      </a:r>
                    </a:p>
                    <a:p>
                      <a:pPr algn="ctr">
                        <a:spcAft>
                          <a:spcPts val="0"/>
                        </a:spcAft>
                      </a:pPr>
                      <a:r>
                        <a:rPr lang="nl-NL" sz="1050">
                          <a:effectLst/>
                        </a:rPr>
                        <a:t>Score</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dirty="0">
                          <a:effectLst/>
                        </a:rPr>
                        <a:t> </a:t>
                      </a:r>
                    </a:p>
                    <a:p>
                      <a:pPr algn="ctr">
                        <a:spcAft>
                          <a:spcPts val="0"/>
                        </a:spcAft>
                      </a:pPr>
                      <a:r>
                        <a:rPr lang="nl-NL" sz="1050" dirty="0">
                          <a:effectLst/>
                        </a:rPr>
                        <a:t> </a:t>
                      </a:r>
                    </a:p>
                    <a:p>
                      <a:pPr algn="ctr">
                        <a:spcAft>
                          <a:spcPts val="0"/>
                        </a:spcAft>
                      </a:pPr>
                      <a:r>
                        <a:rPr lang="nl-NL" sz="1050" dirty="0">
                          <a:effectLst/>
                        </a:rPr>
                        <a:t>0</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dirty="0">
                          <a:effectLst/>
                        </a:rPr>
                        <a:t> </a:t>
                      </a:r>
                    </a:p>
                    <a:p>
                      <a:pPr algn="ctr">
                        <a:spcAft>
                          <a:spcPts val="0"/>
                        </a:spcAft>
                      </a:pPr>
                      <a:r>
                        <a:rPr lang="nl-NL" sz="1050" dirty="0">
                          <a:effectLst/>
                        </a:rPr>
                        <a:t> </a:t>
                      </a:r>
                    </a:p>
                    <a:p>
                      <a:pPr algn="ctr">
                        <a:spcAft>
                          <a:spcPts val="0"/>
                        </a:spcAft>
                      </a:pPr>
                      <a:r>
                        <a:rPr lang="nl-NL" sz="1050" dirty="0">
                          <a:effectLst/>
                        </a:rPr>
                        <a:t>1</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 </a:t>
                      </a:r>
                    </a:p>
                    <a:p>
                      <a:pPr algn="ctr">
                        <a:spcAft>
                          <a:spcPts val="0"/>
                        </a:spcAft>
                      </a:pPr>
                      <a:r>
                        <a:rPr lang="nl-NL" sz="1050">
                          <a:effectLst/>
                        </a:rPr>
                        <a:t> </a:t>
                      </a:r>
                    </a:p>
                    <a:p>
                      <a:pPr algn="ctr">
                        <a:spcAft>
                          <a:spcPts val="0"/>
                        </a:spcAft>
                      </a:pPr>
                      <a:r>
                        <a:rPr lang="nl-NL" sz="1050">
                          <a:effectLst/>
                        </a:rPr>
                        <a:t>2</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 </a:t>
                      </a:r>
                    </a:p>
                    <a:p>
                      <a:pPr algn="ctr">
                        <a:spcAft>
                          <a:spcPts val="0"/>
                        </a:spcAft>
                      </a:pPr>
                      <a:r>
                        <a:rPr lang="nl-NL" sz="1050">
                          <a:effectLst/>
                        </a:rPr>
                        <a:t> </a:t>
                      </a:r>
                    </a:p>
                    <a:p>
                      <a:pPr algn="ctr">
                        <a:spcAft>
                          <a:spcPts val="0"/>
                        </a:spcAft>
                      </a:pPr>
                      <a:r>
                        <a:rPr lang="nl-NL" sz="1050">
                          <a:effectLst/>
                        </a:rPr>
                        <a:t>3</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 </a:t>
                      </a:r>
                    </a:p>
                    <a:p>
                      <a:pPr algn="ctr">
                        <a:spcAft>
                          <a:spcPts val="0"/>
                        </a:spcAft>
                      </a:pPr>
                      <a:r>
                        <a:rPr lang="nl-NL" sz="1050">
                          <a:effectLst/>
                        </a:rPr>
                        <a:t> </a:t>
                      </a:r>
                    </a:p>
                    <a:p>
                      <a:pPr algn="ctr">
                        <a:spcAft>
                          <a:spcPts val="0"/>
                        </a:spcAft>
                      </a:pPr>
                      <a:r>
                        <a:rPr lang="nl-NL" sz="1050">
                          <a:effectLst/>
                        </a:rPr>
                        <a:t>4</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dirty="0">
                          <a:effectLst/>
                        </a:rPr>
                        <a:t> </a:t>
                      </a:r>
                    </a:p>
                    <a:p>
                      <a:pPr algn="ctr">
                        <a:spcAft>
                          <a:spcPts val="0"/>
                        </a:spcAft>
                      </a:pPr>
                      <a:r>
                        <a:rPr lang="nl-NL" sz="1050" dirty="0">
                          <a:effectLst/>
                        </a:rPr>
                        <a:t> </a:t>
                      </a:r>
                    </a:p>
                    <a:p>
                      <a:pPr algn="ctr">
                        <a:spcAft>
                          <a:spcPts val="0"/>
                        </a:spcAft>
                      </a:pPr>
                      <a:r>
                        <a:rPr lang="nl-NL" sz="1050" dirty="0">
                          <a:effectLst/>
                        </a:rPr>
                        <a:t>5</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extLst>
                  <a:ext uri="{0D108BD9-81ED-4DB2-BD59-A6C34878D82A}">
                    <a16:rowId xmlns:a16="http://schemas.microsoft.com/office/drawing/2014/main" val="4196672969"/>
                  </a:ext>
                </a:extLst>
              </a:tr>
              <a:tr h="222620">
                <a:tc>
                  <a:txBody>
                    <a:bodyPr/>
                    <a:lstStyle/>
                    <a:p>
                      <a:pPr algn="ctr">
                        <a:lnSpc>
                          <a:spcPct val="107000"/>
                        </a:lnSpc>
                        <a:spcAft>
                          <a:spcPts val="0"/>
                        </a:spcAft>
                      </a:pPr>
                      <a:r>
                        <a:rPr lang="nl-NL" sz="1050" cap="all">
                          <a:effectLst/>
                        </a:rPr>
                        <a:t> </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tc>
                <a:tc vMerge="1">
                  <a:txBody>
                    <a:bodyPr/>
                    <a:lstStyle/>
                    <a:p>
                      <a:endParaRPr lang="nl-NL"/>
                    </a:p>
                  </a:txBody>
                  <a:tcPr/>
                </a:tc>
                <a:tc>
                  <a:txBody>
                    <a:bodyPr/>
                    <a:lstStyle/>
                    <a:p>
                      <a:pPr algn="ctr">
                        <a:lnSpc>
                          <a:spcPct val="107000"/>
                        </a:lnSpc>
                        <a:spcAft>
                          <a:spcPts val="0"/>
                        </a:spcAft>
                      </a:pPr>
                      <a:r>
                        <a:rPr lang="nl-NL" sz="1050">
                          <a:effectLst/>
                        </a:rPr>
                        <a:t>Punten</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0</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4</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dirty="0">
                          <a:effectLst/>
                        </a:rPr>
                        <a:t>8</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12</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a:effectLst/>
                        </a:rPr>
                        <a:t>16</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a:txBody>
                    <a:bodyPr/>
                    <a:lstStyle/>
                    <a:p>
                      <a:pPr algn="ctr">
                        <a:lnSpc>
                          <a:spcPct val="107000"/>
                        </a:lnSpc>
                        <a:spcAft>
                          <a:spcPts val="0"/>
                        </a:spcAft>
                      </a:pPr>
                      <a:r>
                        <a:rPr lang="nl-NL" sz="1050" dirty="0">
                          <a:effectLst/>
                        </a:rPr>
                        <a:t>20</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extLst>
                  <a:ext uri="{0D108BD9-81ED-4DB2-BD59-A6C34878D82A}">
                    <a16:rowId xmlns:a16="http://schemas.microsoft.com/office/drawing/2014/main" val="3095682491"/>
                  </a:ext>
                </a:extLst>
              </a:tr>
              <a:tr h="391720">
                <a:tc>
                  <a:txBody>
                    <a:bodyPr/>
                    <a:lstStyle/>
                    <a:p>
                      <a:pPr algn="ctr">
                        <a:lnSpc>
                          <a:spcPct val="107000"/>
                        </a:lnSpc>
                        <a:spcAft>
                          <a:spcPts val="0"/>
                        </a:spcAft>
                      </a:pPr>
                      <a:r>
                        <a:rPr lang="nl-NL" sz="1050" cap="all">
                          <a:effectLst/>
                        </a:rPr>
                        <a:t>Totaal 100 punten</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tc>
                <a:tc>
                  <a:txBody>
                    <a:bodyPr/>
                    <a:lstStyle/>
                    <a:p>
                      <a:pPr algn="r">
                        <a:lnSpc>
                          <a:spcPct val="107000"/>
                        </a:lnSpc>
                        <a:spcAft>
                          <a:spcPts val="0"/>
                        </a:spcAft>
                      </a:pPr>
                      <a:r>
                        <a:rPr lang="nl-NL" sz="1050">
                          <a:effectLst/>
                        </a:rPr>
                        <a:t>Behaalde aantal </a:t>
                      </a:r>
                      <a:r>
                        <a:rPr lang="nl-NL" sz="1050" u="sng">
                          <a:effectLst/>
                        </a:rPr>
                        <a:t>punten</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nchor="ctr"/>
                </a:tc>
                <a:tc gridSpan="7">
                  <a:txBody>
                    <a:bodyPr/>
                    <a:lstStyle/>
                    <a:p>
                      <a:pPr>
                        <a:lnSpc>
                          <a:spcPct val="107000"/>
                        </a:lnSpc>
                        <a:spcAft>
                          <a:spcPts val="0"/>
                        </a:spcAft>
                      </a:pPr>
                      <a:r>
                        <a:rPr lang="nl-NL" sz="1050" dirty="0">
                          <a:effectLst/>
                        </a:rPr>
                        <a:t> </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50573" marR="50573" marT="0" marB="0"/>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val="3670630150"/>
                  </a:ext>
                </a:extLst>
              </a:tr>
            </a:tbl>
          </a:graphicData>
        </a:graphic>
      </p:graphicFrame>
    </p:spTree>
    <p:extLst>
      <p:ext uri="{BB962C8B-B14F-4D97-AF65-F5344CB8AC3E}">
        <p14:creationId xmlns:p14="http://schemas.microsoft.com/office/powerpoint/2010/main" val="3093763523"/>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8" ma:contentTypeDescription="Een nieuw document maken." ma:contentTypeScope="" ma:versionID="10fa3663926a742561c6a0f1c4bb51c9">
  <xsd:schema xmlns:xsd="http://www.w3.org/2001/XMLSchema" xmlns:xs="http://www.w3.org/2001/XMLSchema" xmlns:p="http://schemas.microsoft.com/office/2006/metadata/properties" xmlns:ns2="34354c1b-6b8c-435b-ad50-990538c19557" targetNamespace="http://schemas.microsoft.com/office/2006/metadata/properties" ma:root="true" ma:fieldsID="bc0f9b4b551794d3ec9261760b27c989" ns2:_="">
    <xsd:import namespace="34354c1b-6b8c-435b-ad50-990538c1955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B84CC35-9A82-4A74-AFDE-38194B104347}">
  <ds:schemaRefs>
    <ds:schemaRef ds:uri="http://schemas.microsoft.com/sharepoint/v3/contenttype/forms"/>
  </ds:schemaRefs>
</ds:datastoreItem>
</file>

<file path=customXml/itemProps2.xml><?xml version="1.0" encoding="utf-8"?>
<ds:datastoreItem xmlns:ds="http://schemas.openxmlformats.org/officeDocument/2006/customXml" ds:itemID="{037748B5-4ECC-4B82-BE8E-AAF086EA4F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4152F07-3EC1-4705-A94E-2891A1D3D58E}">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12</TotalTime>
  <Words>1346</Words>
  <Application>Microsoft Office PowerPoint</Application>
  <PresentationFormat>Breedbeeld</PresentationFormat>
  <Paragraphs>247</Paragraphs>
  <Slides>10</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10</vt:i4>
      </vt:variant>
    </vt:vector>
  </HeadingPairs>
  <TitlesOfParts>
    <vt:vector size="15" baseType="lpstr">
      <vt:lpstr>Arial</vt:lpstr>
      <vt:lpstr>Calibri</vt:lpstr>
      <vt:lpstr>Calibri Light</vt:lpstr>
      <vt:lpstr>Symbol</vt:lpstr>
      <vt:lpstr>Kantoorthema</vt:lpstr>
      <vt:lpstr>IBS De wereld en ik – periode 2</vt:lpstr>
      <vt:lpstr>De wereld en ik - Toetsing</vt:lpstr>
      <vt:lpstr>De wereld en ik – Leervragen en competenties</vt:lpstr>
      <vt:lpstr>De wereld en ik - Kennistoets</vt:lpstr>
      <vt:lpstr>De wereld en ik - ondernemingsplan</vt:lpstr>
      <vt:lpstr>Voorwaarde voor beoordeling ondernemersplan</vt:lpstr>
      <vt:lpstr>De wereld en ik – vlog</vt:lpstr>
      <vt:lpstr>De wereld en ik – vlog</vt:lpstr>
      <vt:lpstr>De wereld en ik – vlog</vt:lpstr>
      <vt:lpstr>De wereld en ik – vlog</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Drabbe</dc:creator>
  <cp:lastModifiedBy>Valerie van den Berg</cp:lastModifiedBy>
  <cp:revision>3</cp:revision>
  <dcterms:created xsi:type="dcterms:W3CDTF">2017-02-03T11:29:36Z</dcterms:created>
  <dcterms:modified xsi:type="dcterms:W3CDTF">2019-11-11T14:12:15Z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